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32"/>
  </p:handoutMasterIdLst>
  <p:sldIdLst>
    <p:sldId id="256" r:id="rId3"/>
    <p:sldId id="261" r:id="rId4"/>
    <p:sldId id="284" r:id="rId5"/>
    <p:sldId id="285" r:id="rId6"/>
    <p:sldId id="286" r:id="rId7"/>
    <p:sldId id="287" r:id="rId8"/>
    <p:sldId id="293" r:id="rId9"/>
    <p:sldId id="262" r:id="rId10"/>
    <p:sldId id="270" r:id="rId11"/>
    <p:sldId id="278" r:id="rId12"/>
    <p:sldId id="292" r:id="rId13"/>
    <p:sldId id="295" r:id="rId15"/>
    <p:sldId id="296" r:id="rId16"/>
    <p:sldId id="272" r:id="rId17"/>
    <p:sldId id="314" r:id="rId18"/>
    <p:sldId id="276" r:id="rId19"/>
    <p:sldId id="277" r:id="rId20"/>
    <p:sldId id="294" r:id="rId21"/>
    <p:sldId id="316" r:id="rId22"/>
    <p:sldId id="279" r:id="rId23"/>
    <p:sldId id="315" r:id="rId24"/>
    <p:sldId id="280" r:id="rId25"/>
    <p:sldId id="291" r:id="rId26"/>
    <p:sldId id="281" r:id="rId27"/>
    <p:sldId id="283" r:id="rId28"/>
    <p:sldId id="288" r:id="rId29"/>
    <p:sldId id="257" r:id="rId30"/>
    <p:sldId id="266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36"/>
        <p:guide pos="385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“High cell-type effect, low batch effect”</a:t>
            </a:r>
            <a:endParaRPr lang="en-US" altLang="en-US"/>
          </a:p>
          <a:p>
            <a:r>
              <a:rPr lang="en-US" altLang="en-US"/>
              <a:t>Does it make sense to fully regress-out the conditions? Is that residual batch effect on Seurat meaningful?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Small batch effect - strong cell type effect. Excepted for Fluidigm C1</a:t>
            </a: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Fluidigm C1 still accurately dispatched by each method. The match effect is likely different from the one in the simulation (dropout)</a:t>
            </a: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theta penalizes for clusters’ homogeneity</a:t>
            </a: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theta penalizes for clusters’ homogeneity</a:t>
            </a: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“many batches” case</a:t>
            </a:r>
            <a:endParaRPr lang="en-US" altLang="en-US"/>
          </a:p>
          <a:p>
            <a:r>
              <a:rPr lang="en-US" altLang="en-US"/>
              <a:t>Harmony missing some cell types</a:t>
            </a:r>
            <a:endParaRPr lang="en-US" altLang="en-US"/>
          </a:p>
          <a:p>
            <a:r>
              <a:rPr lang="en-US" altLang="en-US"/>
              <a:t>Seurat maybe overclustering</a:t>
            </a: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theta penalizes for clusters’ homogeneity</a:t>
            </a: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theta penalizes for clusters’ homogeneity</a:t>
            </a: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327025" y="1322705"/>
            <a:ext cx="11537950" cy="989965"/>
          </a:xfrm>
        </p:spPr>
        <p:txBody>
          <a:bodyPr>
            <a:noAutofit/>
          </a:bodyPr>
          <a:p>
            <a:pPr algn="ctr">
              <a:lnSpc>
                <a:spcPct val="120000"/>
              </a:lnSpc>
            </a:pPr>
            <a:r>
              <a:rPr lang="en-US" altLang="en-US" sz="4000"/>
              <a:t>Batch correction methods for scRNAseq</a:t>
            </a:r>
            <a:endParaRPr lang="en-US" altLang="en-US" sz="400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3175635"/>
            <a:ext cx="9144000" cy="2799715"/>
          </a:xfrm>
        </p:spPr>
        <p:txBody>
          <a:bodyPr>
            <a:normAutofit fontScale="90000" lnSpcReduction="20000"/>
          </a:bodyPr>
          <a:p>
            <a:r>
              <a:rPr lang="en-US" altLang="en-US"/>
              <a:t>Etienne Becht</a:t>
            </a:r>
            <a:endParaRPr lang="en-US" altLang="en-US"/>
          </a:p>
          <a:p>
            <a:r>
              <a:rPr lang="en-US" altLang="en-US"/>
              <a:t>Carte d’</a:t>
            </a:r>
            <a:r>
              <a:rPr lang="fr-FR" altLang="en-US"/>
              <a:t>Identité des Tumeurs program of the Ligue Nationale Contre le Cancer</a:t>
            </a:r>
            <a:endParaRPr lang="en-US"/>
          </a:p>
          <a:p>
            <a:endParaRPr lang="en-US"/>
          </a:p>
          <a:p>
            <a:r>
              <a:rPr lang="en-US" altLang="en-US"/>
              <a:t>26/01/2021</a:t>
            </a:r>
            <a:endParaRPr lang="en-US"/>
          </a:p>
          <a:p>
            <a:endParaRPr lang="en-US"/>
          </a:p>
          <a:p>
            <a:r>
              <a:rPr lang="en-US"/>
              <a:t>scRNAseq OPEN group</a:t>
            </a:r>
            <a:endParaRPr lang="en-US"/>
          </a:p>
          <a:p>
            <a:endParaRPr lang="en-US"/>
          </a:p>
          <a:p>
            <a:r>
              <a:rPr lang="en-US"/>
              <a:t>co-organized by</a:t>
            </a:r>
            <a:endParaRPr lang="en-US"/>
          </a:p>
          <a:p>
            <a:r>
              <a:rPr lang="en-US"/>
              <a:t>Carte d’Identité des Tumeursm ESPCI and Institut Curie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Rectangle 36"/>
          <p:cNvSpPr/>
          <p:nvPr/>
        </p:nvSpPr>
        <p:spPr>
          <a:xfrm>
            <a:off x="552450" y="2524760"/>
            <a:ext cx="1390650" cy="8674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6515" y="166370"/>
            <a:ext cx="3813810" cy="497205"/>
          </a:xfrm>
        </p:spPr>
        <p:txBody>
          <a:bodyPr>
            <a:normAutofit fontScale="90000"/>
          </a:bodyPr>
          <a:p>
            <a:r>
              <a:rPr lang="en-US" altLang="en-US">
                <a:latin typeface="+mn-lt"/>
                <a:cs typeface="+mn-lt"/>
              </a:rPr>
              <a:t>Frequency of differentially-expressed genes</a:t>
            </a:r>
            <a:endParaRPr lang="en-US" altLang="en-US">
              <a:latin typeface="+mn-lt"/>
              <a:cs typeface="+mn-lt"/>
            </a:endParaRPr>
          </a:p>
        </p:txBody>
      </p:sp>
      <p:sp>
        <p:nvSpPr>
          <p:cNvPr id="11" name="Text Box 10"/>
          <p:cNvSpPr txBox="true"/>
          <p:nvPr/>
        </p:nvSpPr>
        <p:spPr>
          <a:xfrm>
            <a:off x="4391025" y="-33020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0.01</a:t>
            </a:r>
            <a:endParaRPr lang="en-US" altLang="en-US"/>
          </a:p>
        </p:txBody>
      </p:sp>
      <p:sp>
        <p:nvSpPr>
          <p:cNvPr id="17" name="Text Box 16"/>
          <p:cNvSpPr txBox="true"/>
          <p:nvPr/>
        </p:nvSpPr>
        <p:spPr>
          <a:xfrm>
            <a:off x="6219190" y="-33020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0.1</a:t>
            </a:r>
            <a:endParaRPr lang="en-US" altLang="en-US"/>
          </a:p>
        </p:txBody>
      </p:sp>
      <p:sp>
        <p:nvSpPr>
          <p:cNvPr id="22" name="Text Box 21"/>
          <p:cNvSpPr txBox="true"/>
          <p:nvPr/>
        </p:nvSpPr>
        <p:spPr>
          <a:xfrm>
            <a:off x="7947660" y="-33020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0.</a:t>
            </a:r>
            <a:r>
              <a:rPr lang="en-US"/>
              <a:t>5</a:t>
            </a:r>
            <a:endParaRPr lang="en-US"/>
          </a:p>
        </p:txBody>
      </p:sp>
      <p:sp>
        <p:nvSpPr>
          <p:cNvPr id="28" name="Text Box 27"/>
          <p:cNvSpPr txBox="true"/>
          <p:nvPr/>
        </p:nvSpPr>
        <p:spPr>
          <a:xfrm>
            <a:off x="2640965" y="907415"/>
            <a:ext cx="99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Raw</a:t>
            </a:r>
            <a:endParaRPr lang="en-US" altLang="en-US"/>
          </a:p>
        </p:txBody>
      </p:sp>
      <p:sp>
        <p:nvSpPr>
          <p:cNvPr id="29" name="Text Box 28"/>
          <p:cNvSpPr txBox="true"/>
          <p:nvPr/>
        </p:nvSpPr>
        <p:spPr>
          <a:xfrm>
            <a:off x="2569845" y="252476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Harmony</a:t>
            </a:r>
            <a:endParaRPr lang="en-US" altLang="en-US"/>
          </a:p>
        </p:txBody>
      </p:sp>
      <p:sp>
        <p:nvSpPr>
          <p:cNvPr id="30" name="Text Box 29"/>
          <p:cNvSpPr txBox="true"/>
          <p:nvPr/>
        </p:nvSpPr>
        <p:spPr>
          <a:xfrm>
            <a:off x="2569210" y="413893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Liger</a:t>
            </a:r>
            <a:endParaRPr lang="en-US" altLang="en-US"/>
          </a:p>
        </p:txBody>
      </p:sp>
      <p:sp>
        <p:nvSpPr>
          <p:cNvPr id="31" name="Text Box 30"/>
          <p:cNvSpPr txBox="true"/>
          <p:nvPr/>
        </p:nvSpPr>
        <p:spPr>
          <a:xfrm>
            <a:off x="2569845" y="578675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Seurat</a:t>
            </a:r>
            <a:endParaRPr lang="en-US" altLang="en-US"/>
          </a:p>
        </p:txBody>
      </p:sp>
      <p:pic>
        <p:nvPicPr>
          <p:cNvPr id="32" name="Picture 31" descr="01"/>
          <p:cNvPicPr>
            <a:picLocks noChangeAspect="true"/>
          </p:cNvPicPr>
          <p:nvPr/>
        </p:nvPicPr>
        <p:blipFill>
          <a:blip r:embed="rId1"/>
          <a:srcRect l="16400" t="73178" r="75440" b="17725"/>
          <a:stretch>
            <a:fillRect/>
          </a:stretch>
        </p:blipFill>
        <p:spPr>
          <a:xfrm>
            <a:off x="1040765" y="1342390"/>
            <a:ext cx="1091565" cy="81153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692785" y="2740025"/>
            <a:ext cx="520700" cy="49911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92785" y="2780665"/>
            <a:ext cx="520700" cy="4991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421765" y="2740025"/>
            <a:ext cx="346710" cy="3327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21765" y="2780665"/>
            <a:ext cx="346710" cy="3327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true"/>
          <p:nvPr/>
        </p:nvSpPr>
        <p:spPr>
          <a:xfrm>
            <a:off x="781050" y="2156460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/>
              <a:t>Truth</a:t>
            </a:r>
            <a:endParaRPr lang="en-US" altLang="en-US" b="1"/>
          </a:p>
        </p:txBody>
      </p:sp>
      <p:sp>
        <p:nvSpPr>
          <p:cNvPr id="39" name="Text Box 38"/>
          <p:cNvSpPr txBox="true"/>
          <p:nvPr/>
        </p:nvSpPr>
        <p:spPr>
          <a:xfrm>
            <a:off x="894080" y="339217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UMAP1</a:t>
            </a:r>
            <a:endParaRPr lang="en-US" altLang="en-US" sz="1200"/>
          </a:p>
        </p:txBody>
      </p:sp>
      <p:sp>
        <p:nvSpPr>
          <p:cNvPr id="40" name="Text Box 39"/>
          <p:cNvSpPr txBox="true"/>
          <p:nvPr/>
        </p:nvSpPr>
        <p:spPr>
          <a:xfrm rot="16200000">
            <a:off x="60960" y="282067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UMAP2</a:t>
            </a:r>
            <a:endParaRPr lang="en-US" altLang="en-US" sz="1200"/>
          </a:p>
        </p:txBody>
      </p:sp>
      <p:pic>
        <p:nvPicPr>
          <p:cNvPr id="5" name="Picture 4" descr="09"/>
          <p:cNvPicPr>
            <a:picLocks noChangeAspect="true"/>
          </p:cNvPicPr>
          <p:nvPr/>
        </p:nvPicPr>
        <p:blipFill>
          <a:blip r:embed="rId2"/>
          <a:srcRect l="34271" t="3194" r="34039" b="52743"/>
          <a:stretch>
            <a:fillRect/>
          </a:stretch>
        </p:blipFill>
        <p:spPr>
          <a:xfrm>
            <a:off x="7328535" y="285750"/>
            <a:ext cx="1738630" cy="1611630"/>
          </a:xfrm>
          <a:prstGeom prst="rect">
            <a:avLst/>
          </a:prstGeom>
        </p:spPr>
      </p:pic>
      <p:pic>
        <p:nvPicPr>
          <p:cNvPr id="4" name="Picture 3" descr="07"/>
          <p:cNvPicPr>
            <a:picLocks noChangeAspect="true"/>
          </p:cNvPicPr>
          <p:nvPr/>
        </p:nvPicPr>
        <p:blipFill>
          <a:blip r:embed="rId3"/>
          <a:srcRect l="32917" t="3142" r="33866" b="52726"/>
          <a:stretch>
            <a:fillRect/>
          </a:stretch>
        </p:blipFill>
        <p:spPr>
          <a:xfrm>
            <a:off x="5473700" y="283210"/>
            <a:ext cx="1822450" cy="1614170"/>
          </a:xfrm>
          <a:prstGeom prst="rect">
            <a:avLst/>
          </a:prstGeom>
        </p:spPr>
      </p:pic>
      <p:pic>
        <p:nvPicPr>
          <p:cNvPr id="6" name="Picture 5" descr="07"/>
          <p:cNvPicPr>
            <a:picLocks noChangeAspect="true"/>
          </p:cNvPicPr>
          <p:nvPr/>
        </p:nvPicPr>
        <p:blipFill>
          <a:blip r:embed="rId3"/>
          <a:srcRect l="68206" t="3142" r="-1423" b="52726"/>
          <a:stretch>
            <a:fillRect/>
          </a:stretch>
        </p:blipFill>
        <p:spPr>
          <a:xfrm>
            <a:off x="5558155" y="1904365"/>
            <a:ext cx="1822450" cy="1614170"/>
          </a:xfrm>
          <a:prstGeom prst="rect">
            <a:avLst/>
          </a:prstGeom>
        </p:spPr>
      </p:pic>
      <p:pic>
        <p:nvPicPr>
          <p:cNvPr id="7" name="Picture 6" descr="07"/>
          <p:cNvPicPr>
            <a:picLocks noChangeAspect="true"/>
          </p:cNvPicPr>
          <p:nvPr/>
        </p:nvPicPr>
        <p:blipFill>
          <a:blip r:embed="rId3"/>
          <a:srcRect l="34063" t="53246" r="32720" b="2622"/>
          <a:stretch>
            <a:fillRect/>
          </a:stretch>
        </p:blipFill>
        <p:spPr>
          <a:xfrm>
            <a:off x="5542280" y="3510280"/>
            <a:ext cx="1822450" cy="1614170"/>
          </a:xfrm>
          <a:prstGeom prst="rect">
            <a:avLst/>
          </a:prstGeom>
        </p:spPr>
      </p:pic>
      <p:pic>
        <p:nvPicPr>
          <p:cNvPr id="8" name="Picture 7" descr="07"/>
          <p:cNvPicPr>
            <a:picLocks noChangeAspect="true"/>
          </p:cNvPicPr>
          <p:nvPr/>
        </p:nvPicPr>
        <p:blipFill>
          <a:blip r:embed="rId3"/>
          <a:srcRect l="67650" t="53264" r="-867" b="2604"/>
          <a:stretch>
            <a:fillRect/>
          </a:stretch>
        </p:blipFill>
        <p:spPr>
          <a:xfrm>
            <a:off x="5558155" y="5163820"/>
            <a:ext cx="1822450" cy="1614170"/>
          </a:xfrm>
          <a:prstGeom prst="rect">
            <a:avLst/>
          </a:prstGeom>
        </p:spPr>
      </p:pic>
      <p:pic>
        <p:nvPicPr>
          <p:cNvPr id="3" name="Picture 2" descr="04"/>
          <p:cNvPicPr>
            <a:picLocks noChangeAspect="true"/>
          </p:cNvPicPr>
          <p:nvPr/>
        </p:nvPicPr>
        <p:blipFill>
          <a:blip r:embed="rId4"/>
          <a:srcRect l="34606" t="3333" r="33889" b="52552"/>
          <a:stretch>
            <a:fillRect/>
          </a:stretch>
        </p:blipFill>
        <p:spPr>
          <a:xfrm>
            <a:off x="3840480" y="285750"/>
            <a:ext cx="1728470" cy="1613535"/>
          </a:xfrm>
          <a:prstGeom prst="rect">
            <a:avLst/>
          </a:prstGeom>
        </p:spPr>
      </p:pic>
      <p:pic>
        <p:nvPicPr>
          <p:cNvPr id="9" name="Picture 8" descr="04"/>
          <p:cNvPicPr>
            <a:picLocks noChangeAspect="true"/>
          </p:cNvPicPr>
          <p:nvPr/>
        </p:nvPicPr>
        <p:blipFill>
          <a:blip r:embed="rId4"/>
          <a:srcRect l="68009" t="3611" r="486" b="52274"/>
          <a:stretch>
            <a:fillRect/>
          </a:stretch>
        </p:blipFill>
        <p:spPr>
          <a:xfrm>
            <a:off x="3840480" y="1897380"/>
            <a:ext cx="1728470" cy="1613535"/>
          </a:xfrm>
          <a:prstGeom prst="rect">
            <a:avLst/>
          </a:prstGeom>
        </p:spPr>
      </p:pic>
      <p:pic>
        <p:nvPicPr>
          <p:cNvPr id="10" name="Picture 9" descr="04"/>
          <p:cNvPicPr>
            <a:picLocks noChangeAspect="true"/>
          </p:cNvPicPr>
          <p:nvPr/>
        </p:nvPicPr>
        <p:blipFill>
          <a:blip r:embed="rId4"/>
          <a:srcRect l="34618" t="53420" r="33877" b="2465"/>
          <a:stretch>
            <a:fillRect/>
          </a:stretch>
        </p:blipFill>
        <p:spPr>
          <a:xfrm>
            <a:off x="3851275" y="3510915"/>
            <a:ext cx="1728470" cy="1613535"/>
          </a:xfrm>
          <a:prstGeom prst="rect">
            <a:avLst/>
          </a:prstGeom>
        </p:spPr>
      </p:pic>
      <p:pic>
        <p:nvPicPr>
          <p:cNvPr id="12" name="Picture 11" descr="04"/>
          <p:cNvPicPr>
            <a:picLocks noChangeAspect="true"/>
          </p:cNvPicPr>
          <p:nvPr/>
        </p:nvPicPr>
        <p:blipFill>
          <a:blip r:embed="rId4"/>
          <a:srcRect l="68391" t="53420" r="104" b="2465"/>
          <a:stretch>
            <a:fillRect/>
          </a:stretch>
        </p:blipFill>
        <p:spPr>
          <a:xfrm>
            <a:off x="3851275" y="5164455"/>
            <a:ext cx="1728470" cy="1613535"/>
          </a:xfrm>
          <a:prstGeom prst="rect">
            <a:avLst/>
          </a:prstGeom>
        </p:spPr>
      </p:pic>
      <p:pic>
        <p:nvPicPr>
          <p:cNvPr id="13" name="Picture 12" descr="09"/>
          <p:cNvPicPr>
            <a:picLocks noChangeAspect="true"/>
          </p:cNvPicPr>
          <p:nvPr/>
        </p:nvPicPr>
        <p:blipFill>
          <a:blip r:embed="rId2"/>
          <a:srcRect l="67686" t="3784" r="624" b="52153"/>
          <a:stretch>
            <a:fillRect/>
          </a:stretch>
        </p:blipFill>
        <p:spPr>
          <a:xfrm>
            <a:off x="7328535" y="1904365"/>
            <a:ext cx="1738630" cy="1611630"/>
          </a:xfrm>
          <a:prstGeom prst="rect">
            <a:avLst/>
          </a:prstGeom>
        </p:spPr>
      </p:pic>
      <p:pic>
        <p:nvPicPr>
          <p:cNvPr id="14" name="Picture 13" descr="09"/>
          <p:cNvPicPr>
            <a:picLocks noChangeAspect="true"/>
          </p:cNvPicPr>
          <p:nvPr/>
        </p:nvPicPr>
        <p:blipFill>
          <a:blip r:embed="rId2"/>
          <a:srcRect l="34653" t="53316" r="33657" b="2621"/>
          <a:stretch>
            <a:fillRect/>
          </a:stretch>
        </p:blipFill>
        <p:spPr>
          <a:xfrm>
            <a:off x="7328535" y="3518535"/>
            <a:ext cx="1738630" cy="1611630"/>
          </a:xfrm>
          <a:prstGeom prst="rect">
            <a:avLst/>
          </a:prstGeom>
        </p:spPr>
      </p:pic>
      <p:pic>
        <p:nvPicPr>
          <p:cNvPr id="15" name="Picture 14" descr="09"/>
          <p:cNvPicPr>
            <a:picLocks noChangeAspect="true"/>
          </p:cNvPicPr>
          <p:nvPr/>
        </p:nvPicPr>
        <p:blipFill>
          <a:blip r:embed="rId2"/>
          <a:srcRect l="68241" t="53299" r="69" b="2638"/>
          <a:stretch>
            <a:fillRect/>
          </a:stretch>
        </p:blipFill>
        <p:spPr>
          <a:xfrm>
            <a:off x="7328535" y="5166360"/>
            <a:ext cx="1738630" cy="1611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Kang et al. dataset: PBMCs, two conditions</a:t>
            </a:r>
            <a:endParaRPr lang="en-US" altLang="en-US"/>
          </a:p>
        </p:txBody>
      </p:sp>
      <p:pic>
        <p:nvPicPr>
          <p:cNvPr id="5" name="Picture 4" descr="/mnt/etienne/data/presentations/20210126_scRNAseq_batch_effects/images/real_datasets_kang/10000/umap_celltypes.pngumap_celltypes"/>
          <p:cNvPicPr>
            <a:picLocks noChangeAspect="true"/>
          </p:cNvPicPr>
          <p:nvPr/>
        </p:nvPicPr>
        <p:blipFill>
          <a:blip r:embed="rId1"/>
          <a:srcRect l="32855" b="49375"/>
          <a:stretch>
            <a:fillRect/>
          </a:stretch>
        </p:blipFill>
        <p:spPr>
          <a:xfrm>
            <a:off x="1126490" y="1238250"/>
            <a:ext cx="5525770" cy="2777490"/>
          </a:xfrm>
          <a:prstGeom prst="rect">
            <a:avLst/>
          </a:prstGeom>
        </p:spPr>
      </p:pic>
      <p:pic>
        <p:nvPicPr>
          <p:cNvPr id="6" name="Picture 5" descr="/mnt/etienne/data/presentations/20210126_scRNAseq_batch_effects/images/real_datasets_kang/10000/umap_celltypes.pngumap_celltypes"/>
          <p:cNvPicPr>
            <a:picLocks noChangeAspect="true"/>
          </p:cNvPicPr>
          <p:nvPr/>
        </p:nvPicPr>
        <p:blipFill>
          <a:blip r:embed="rId1"/>
          <a:srcRect l="32261" t="50868"/>
          <a:stretch>
            <a:fillRect/>
          </a:stretch>
        </p:blipFill>
        <p:spPr>
          <a:xfrm>
            <a:off x="6590030" y="1268730"/>
            <a:ext cx="5574665" cy="2695575"/>
          </a:xfrm>
          <a:prstGeom prst="rect">
            <a:avLst/>
          </a:prstGeom>
        </p:spPr>
      </p:pic>
      <p:pic>
        <p:nvPicPr>
          <p:cNvPr id="7" name="Content Placeholder 6" descr="/mnt/etienne/data/presentations/20210126_scRNAseq_batch_effects/images/real_datasets_kang/10000/umap_batch.pngumap_batch"/>
          <p:cNvPicPr>
            <a:picLocks noChangeAspect="true"/>
          </p:cNvPicPr>
          <p:nvPr>
            <p:ph idx="1"/>
          </p:nvPr>
        </p:nvPicPr>
        <p:blipFill>
          <a:blip r:embed="rId2"/>
          <a:srcRect l="33014" b="49259"/>
          <a:stretch>
            <a:fillRect/>
          </a:stretch>
        </p:blipFill>
        <p:spPr>
          <a:xfrm>
            <a:off x="1139190" y="4096385"/>
            <a:ext cx="5513070" cy="2783840"/>
          </a:xfrm>
          <a:prstGeom prst="rect">
            <a:avLst/>
          </a:prstGeom>
        </p:spPr>
      </p:pic>
      <p:pic>
        <p:nvPicPr>
          <p:cNvPr id="8" name="Content Placeholder 6" descr="/mnt/etienne/data/presentations/20210126_scRNAseq_batch_effects/images/real_datasets_kang/10000/umap_batch.pngumap_batch"/>
          <p:cNvPicPr>
            <a:picLocks noChangeAspect="true"/>
          </p:cNvPicPr>
          <p:nvPr/>
        </p:nvPicPr>
        <p:blipFill>
          <a:blip r:embed="rId2"/>
          <a:srcRect l="32258" t="49908" r="756" b="-649"/>
          <a:stretch>
            <a:fillRect/>
          </a:stretch>
        </p:blipFill>
        <p:spPr>
          <a:xfrm>
            <a:off x="6590030" y="4086225"/>
            <a:ext cx="5513070" cy="2783840"/>
          </a:xfrm>
          <a:prstGeom prst="rect">
            <a:avLst/>
          </a:prstGeom>
        </p:spPr>
      </p:pic>
      <p:pic>
        <p:nvPicPr>
          <p:cNvPr id="9" name="Content Placeholder 6" descr="/mnt/etienne/data/presentations/20210126_scRNAseq_batch_effects/images/real_datasets_kang/10000/umap_batch.pngumap_batch"/>
          <p:cNvPicPr>
            <a:picLocks noChangeAspect="true"/>
          </p:cNvPicPr>
          <p:nvPr/>
        </p:nvPicPr>
        <p:blipFill>
          <a:blip r:embed="rId2"/>
          <a:srcRect l="16742" t="73774" r="77317" b="19016"/>
          <a:stretch>
            <a:fillRect/>
          </a:stretch>
        </p:blipFill>
        <p:spPr>
          <a:xfrm>
            <a:off x="158750" y="5147310"/>
            <a:ext cx="488950" cy="395605"/>
          </a:xfrm>
          <a:prstGeom prst="rect">
            <a:avLst/>
          </a:prstGeom>
        </p:spPr>
      </p:pic>
      <p:pic>
        <p:nvPicPr>
          <p:cNvPr id="10" name="Picture 9" descr="/mnt/etienne/data/presentations/20210126_scRNAseq_batch_effects/images/real_datasets_kang/10000/umap_celltypes.pngumap_celltypes"/>
          <p:cNvPicPr>
            <a:picLocks noChangeAspect="true"/>
          </p:cNvPicPr>
          <p:nvPr/>
        </p:nvPicPr>
        <p:blipFill>
          <a:blip r:embed="rId1"/>
          <a:srcRect l="17114" t="74236" r="69352" b="7164"/>
          <a:stretch>
            <a:fillRect/>
          </a:stretch>
        </p:blipFill>
        <p:spPr>
          <a:xfrm>
            <a:off x="158750" y="2106295"/>
            <a:ext cx="1113790" cy="1020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Human pancreas - many cell types, 4 scRNAseq protocols</a:t>
            </a:r>
            <a:endParaRPr lang="en-US" altLang="en-US"/>
          </a:p>
        </p:txBody>
      </p:sp>
      <p:pic>
        <p:nvPicPr>
          <p:cNvPr id="4" name="Picture 3" descr="umap_batch"/>
          <p:cNvPicPr>
            <a:picLocks noChangeAspect="true"/>
          </p:cNvPicPr>
          <p:nvPr/>
        </p:nvPicPr>
        <p:blipFill>
          <a:blip r:embed="rId1"/>
          <a:srcRect l="34298" b="52894"/>
          <a:stretch>
            <a:fillRect/>
          </a:stretch>
        </p:blipFill>
        <p:spPr>
          <a:xfrm>
            <a:off x="1292225" y="3848100"/>
            <a:ext cx="5407025" cy="2584450"/>
          </a:xfrm>
          <a:prstGeom prst="rect">
            <a:avLst/>
          </a:prstGeom>
        </p:spPr>
      </p:pic>
      <p:pic>
        <p:nvPicPr>
          <p:cNvPr id="5" name="Picture 4" descr="umap_celltypes"/>
          <p:cNvPicPr>
            <a:picLocks noChangeAspect="true"/>
          </p:cNvPicPr>
          <p:nvPr/>
        </p:nvPicPr>
        <p:blipFill>
          <a:blip r:embed="rId2"/>
          <a:srcRect l="34684" b="53102"/>
          <a:stretch>
            <a:fillRect/>
          </a:stretch>
        </p:blipFill>
        <p:spPr>
          <a:xfrm>
            <a:off x="1323975" y="1041400"/>
            <a:ext cx="5375275" cy="2573020"/>
          </a:xfrm>
          <a:prstGeom prst="rect">
            <a:avLst/>
          </a:prstGeom>
        </p:spPr>
      </p:pic>
      <p:pic>
        <p:nvPicPr>
          <p:cNvPr id="9" name="Picture 8" descr="umap_celltypes"/>
          <p:cNvPicPr>
            <a:picLocks noChangeAspect="true"/>
          </p:cNvPicPr>
          <p:nvPr/>
        </p:nvPicPr>
        <p:blipFill>
          <a:blip r:embed="rId2"/>
          <a:srcRect l="34337" t="50868" r="347" b="2234"/>
          <a:stretch>
            <a:fillRect/>
          </a:stretch>
        </p:blipFill>
        <p:spPr>
          <a:xfrm>
            <a:off x="6699250" y="1041400"/>
            <a:ext cx="5375275" cy="2573020"/>
          </a:xfrm>
          <a:prstGeom prst="rect">
            <a:avLst/>
          </a:prstGeom>
        </p:spPr>
      </p:pic>
      <p:pic>
        <p:nvPicPr>
          <p:cNvPr id="10" name="Picture 9" descr="umap_batch"/>
          <p:cNvPicPr>
            <a:picLocks noChangeAspect="true"/>
          </p:cNvPicPr>
          <p:nvPr/>
        </p:nvPicPr>
        <p:blipFill>
          <a:blip r:embed="rId1"/>
          <a:srcRect l="33681" t="50925" r="617" b="1969"/>
          <a:stretch>
            <a:fillRect/>
          </a:stretch>
        </p:blipFill>
        <p:spPr>
          <a:xfrm>
            <a:off x="6667500" y="3848100"/>
            <a:ext cx="5407025" cy="2584450"/>
          </a:xfrm>
          <a:prstGeom prst="rect">
            <a:avLst/>
          </a:prstGeom>
        </p:spPr>
      </p:pic>
      <p:pic>
        <p:nvPicPr>
          <p:cNvPr id="11" name="Picture 10" descr="umap_celltypes"/>
          <p:cNvPicPr>
            <a:picLocks noChangeAspect="true"/>
          </p:cNvPicPr>
          <p:nvPr/>
        </p:nvPicPr>
        <p:blipFill>
          <a:blip r:embed="rId2"/>
          <a:srcRect l="17400" t="75347" r="71605" b="3565"/>
          <a:stretch>
            <a:fillRect/>
          </a:stretch>
        </p:blipFill>
        <p:spPr>
          <a:xfrm>
            <a:off x="269875" y="1670050"/>
            <a:ext cx="904875" cy="1156970"/>
          </a:xfrm>
          <a:prstGeom prst="rect">
            <a:avLst/>
          </a:prstGeom>
        </p:spPr>
      </p:pic>
      <p:pic>
        <p:nvPicPr>
          <p:cNvPr id="13" name="Picture 12" descr="umap_batch"/>
          <p:cNvPicPr>
            <a:picLocks noChangeAspect="true"/>
          </p:cNvPicPr>
          <p:nvPr/>
        </p:nvPicPr>
        <p:blipFill>
          <a:blip r:embed="rId1"/>
          <a:srcRect l="17631" t="74652" r="75038" b="14700"/>
          <a:stretch>
            <a:fillRect/>
          </a:stretch>
        </p:blipFill>
        <p:spPr>
          <a:xfrm>
            <a:off x="420370" y="4667250"/>
            <a:ext cx="60325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>
                <a:sym typeface="+mn-ea"/>
              </a:rPr>
              <a:t>Human pancreas - many cell types, 4 scRNAseq protocols</a:t>
            </a:r>
            <a:endParaRPr lang="en-US"/>
          </a:p>
        </p:txBody>
      </p:sp>
      <p:pic>
        <p:nvPicPr>
          <p:cNvPr id="4" name="Picture 3" descr="umap_fluidigmc1"/>
          <p:cNvPicPr>
            <a:picLocks noChangeAspect="true"/>
          </p:cNvPicPr>
          <p:nvPr/>
        </p:nvPicPr>
        <p:blipFill>
          <a:blip r:embed="rId1"/>
          <a:srcRect l="34221" b="52662"/>
          <a:stretch>
            <a:fillRect/>
          </a:stretch>
        </p:blipFill>
        <p:spPr>
          <a:xfrm>
            <a:off x="1144905" y="2315210"/>
            <a:ext cx="5413375" cy="2597150"/>
          </a:xfrm>
          <a:prstGeom prst="rect">
            <a:avLst/>
          </a:prstGeom>
        </p:spPr>
      </p:pic>
      <p:pic>
        <p:nvPicPr>
          <p:cNvPr id="5" name="Picture 4" descr="umap_fluidigmc1"/>
          <p:cNvPicPr>
            <a:picLocks noChangeAspect="true"/>
          </p:cNvPicPr>
          <p:nvPr/>
        </p:nvPicPr>
        <p:blipFill>
          <a:blip r:embed="rId1"/>
          <a:srcRect l="33974" t="50104" r="247" b="2558"/>
          <a:stretch>
            <a:fillRect/>
          </a:stretch>
        </p:blipFill>
        <p:spPr>
          <a:xfrm>
            <a:off x="6558280" y="2315210"/>
            <a:ext cx="5413375" cy="2597150"/>
          </a:xfrm>
          <a:prstGeom prst="rect">
            <a:avLst/>
          </a:prstGeom>
        </p:spPr>
      </p:pic>
      <p:pic>
        <p:nvPicPr>
          <p:cNvPr id="6" name="Picture 5" descr="umap_fluidigmc1"/>
          <p:cNvPicPr>
            <a:picLocks noChangeAspect="true"/>
          </p:cNvPicPr>
          <p:nvPr/>
        </p:nvPicPr>
        <p:blipFill>
          <a:blip r:embed="rId1"/>
          <a:srcRect l="16636" t="73669" r="76689" b="18877"/>
          <a:stretch>
            <a:fillRect/>
          </a:stretch>
        </p:blipFill>
        <p:spPr>
          <a:xfrm>
            <a:off x="259715" y="3409315"/>
            <a:ext cx="549275" cy="408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Conclusions on DEG effect sizes and frequency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47700" y="1419225"/>
            <a:ext cx="10515600" cy="4351338"/>
          </a:xfrm>
        </p:spPr>
        <p:txBody>
          <a:bodyPr/>
          <a:p>
            <a:r>
              <a:rPr lang="en-US" altLang="en-US"/>
              <a:t>The real datasets generally </a:t>
            </a:r>
            <a:r>
              <a:rPr lang="en-US" altLang="en-US">
                <a:sym typeface="+mn-ea"/>
              </a:rPr>
              <a:t>have </a:t>
            </a:r>
            <a:r>
              <a:rPr lang="en-US" altLang="en-US"/>
              <a:t>“low” batch effects</a:t>
            </a:r>
            <a:r>
              <a:rPr lang="fr-FR" altLang="en-US"/>
              <a:t> compared to cell types effects</a:t>
            </a:r>
            <a:endParaRPr lang="en-US" altLang="en-US"/>
          </a:p>
          <a:p>
            <a:r>
              <a:rPr lang="en-US" altLang="en-US"/>
              <a:t>Seurat appears to be the most sensitive method</a:t>
            </a:r>
            <a:r>
              <a:rPr lang="fr-FR" altLang="en-US"/>
              <a:t>.</a:t>
            </a:r>
            <a:endParaRPr lang="en-US" altLang="en-US"/>
          </a:p>
          <a:p>
            <a:r>
              <a:rPr lang="en-US" altLang="en-US"/>
              <a:t>Liger sometimes undercorrects or overcorrects (retains a residual batch effect or obfuscates a cell-type effect)</a:t>
            </a:r>
            <a:endParaRPr lang="en-US" altLang="en-US"/>
          </a:p>
          <a:p>
            <a:r>
              <a:rPr lang="en-US" altLang="en-US">
                <a:sym typeface="+mn-ea"/>
              </a:rPr>
              <a:t>Harmony the least sensitive (can be forced to merge the datasets by tweaking a parameter):</a:t>
            </a:r>
            <a:endParaRPr lang="en-US" altLang="en-US">
              <a:sym typeface="+mn-ea"/>
            </a:endParaRPr>
          </a:p>
        </p:txBody>
      </p:sp>
      <p:pic>
        <p:nvPicPr>
          <p:cNvPr id="4" name="Picture 3" descr="Screenshot from 2021-01-25 13-43-21"/>
          <p:cNvPicPr>
            <a:picLocks noChangeAspect="true"/>
          </p:cNvPicPr>
          <p:nvPr/>
        </p:nvPicPr>
        <p:blipFill>
          <a:blip r:embed="rId1"/>
          <a:srcRect l="3775" t="7194" r="64552" b="36768"/>
          <a:stretch>
            <a:fillRect/>
          </a:stretch>
        </p:blipFill>
        <p:spPr>
          <a:xfrm>
            <a:off x="3653790" y="3531870"/>
            <a:ext cx="3185795" cy="3170555"/>
          </a:xfrm>
          <a:prstGeom prst="rect">
            <a:avLst/>
          </a:prstGeom>
        </p:spPr>
      </p:pic>
      <p:pic>
        <p:nvPicPr>
          <p:cNvPr id="5" name="Picture 4" descr="Screenshot from 2021-01-25 13-43-05"/>
          <p:cNvPicPr>
            <a:picLocks noChangeAspect="true"/>
          </p:cNvPicPr>
          <p:nvPr/>
        </p:nvPicPr>
        <p:blipFill>
          <a:blip r:embed="rId2"/>
          <a:srcRect l="3933" t="7194" r="64306" b="37127"/>
          <a:stretch>
            <a:fillRect/>
          </a:stretch>
        </p:blipFill>
        <p:spPr>
          <a:xfrm>
            <a:off x="6904355" y="3542030"/>
            <a:ext cx="3194685" cy="315023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4320000">
            <a:off x="2901315" y="4667885"/>
            <a:ext cx="2945130" cy="94170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440000">
            <a:off x="5469890" y="3879215"/>
            <a:ext cx="1295400" cy="206438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6200000">
            <a:off x="7833360" y="2859405"/>
            <a:ext cx="764540" cy="262128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5060000">
            <a:off x="8273415" y="4296410"/>
            <a:ext cx="1146175" cy="298704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true"/>
          <p:nvPr/>
        </p:nvSpPr>
        <p:spPr>
          <a:xfrm>
            <a:off x="5226050" y="5848985"/>
            <a:ext cx="160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soft-clustering</a:t>
            </a:r>
            <a:endParaRPr lang="en-US" altLang="en-US"/>
          </a:p>
          <a:p>
            <a:r>
              <a:rPr lang="en-US" altLang="en-US"/>
              <a:t>by batch</a:t>
            </a:r>
            <a:endParaRPr lang="en-US" altLang="en-US"/>
          </a:p>
        </p:txBody>
      </p:sp>
      <p:sp>
        <p:nvSpPr>
          <p:cNvPr id="12" name="Text Box 11"/>
          <p:cNvSpPr txBox="true"/>
          <p:nvPr/>
        </p:nvSpPr>
        <p:spPr>
          <a:xfrm>
            <a:off x="7412990" y="4589145"/>
            <a:ext cx="160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soft-clustering</a:t>
            </a:r>
            <a:endParaRPr lang="en-US" altLang="en-US"/>
          </a:p>
          <a:p>
            <a:r>
              <a:rPr lang="en-US" altLang="en-US"/>
              <a:t>by cell type</a:t>
            </a: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Questions adressed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fr-FR" altLang="en-US">
                <a:solidFill>
                  <a:schemeClr val="bg1">
                    <a:lumMod val="75000"/>
                  </a:schemeClr>
                </a:solidFill>
              </a:rPr>
              <a:t>Sensitivity: a</a:t>
            </a:r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re the different algorithms able to correct for batch effects?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en-US"/>
          </a:p>
          <a:p>
            <a:r>
              <a:rPr lang="fr-FR" altLang="en-US"/>
              <a:t>Specificity: </a:t>
            </a:r>
            <a:r>
              <a:rPr lang="en-US" altLang="en-US"/>
              <a:t>Do they accurately retain biological variation? Do they preserve discrete cell identities? Continuums?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Do they scale well with increasing numbers of batches?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Rectangle 36"/>
          <p:cNvSpPr/>
          <p:nvPr/>
        </p:nvSpPr>
        <p:spPr>
          <a:xfrm>
            <a:off x="552450" y="2524760"/>
            <a:ext cx="1390650" cy="15087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6515" y="303530"/>
            <a:ext cx="3813810" cy="497205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Extra unrelated batch: negative control simulation</a:t>
            </a:r>
            <a:endParaRPr lang="en-US" altLang="en-US">
              <a:latin typeface="+mn-lt"/>
              <a:cs typeface="+mn-lt"/>
            </a:endParaRPr>
          </a:p>
        </p:txBody>
      </p:sp>
      <p:sp>
        <p:nvSpPr>
          <p:cNvPr id="11" name="Text Box 10"/>
          <p:cNvSpPr txBox="true"/>
          <p:nvPr/>
        </p:nvSpPr>
        <p:spPr>
          <a:xfrm>
            <a:off x="4391025" y="-33020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0.</a:t>
            </a:r>
            <a:r>
              <a:rPr lang="en-US"/>
              <a:t>5</a:t>
            </a:r>
            <a:endParaRPr lang="en-US"/>
          </a:p>
        </p:txBody>
      </p:sp>
      <p:sp>
        <p:nvSpPr>
          <p:cNvPr id="17" name="Text Box 16"/>
          <p:cNvSpPr txBox="true"/>
          <p:nvPr/>
        </p:nvSpPr>
        <p:spPr>
          <a:xfrm>
            <a:off x="6219190" y="-330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</a:t>
            </a:r>
            <a:endParaRPr lang="en-US"/>
          </a:p>
        </p:txBody>
      </p:sp>
      <p:sp>
        <p:nvSpPr>
          <p:cNvPr id="22" name="Text Box 21"/>
          <p:cNvSpPr txBox="true"/>
          <p:nvPr/>
        </p:nvSpPr>
        <p:spPr>
          <a:xfrm>
            <a:off x="7947660" y="-3302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10</a:t>
            </a:r>
            <a:endParaRPr lang="en-US"/>
          </a:p>
        </p:txBody>
      </p:sp>
      <p:sp>
        <p:nvSpPr>
          <p:cNvPr id="28" name="Text Box 27"/>
          <p:cNvSpPr txBox="true"/>
          <p:nvPr/>
        </p:nvSpPr>
        <p:spPr>
          <a:xfrm>
            <a:off x="2640965" y="907415"/>
            <a:ext cx="99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Raw</a:t>
            </a:r>
            <a:endParaRPr lang="en-US" altLang="en-US"/>
          </a:p>
        </p:txBody>
      </p:sp>
      <p:sp>
        <p:nvSpPr>
          <p:cNvPr id="29" name="Text Box 28"/>
          <p:cNvSpPr txBox="true"/>
          <p:nvPr/>
        </p:nvSpPr>
        <p:spPr>
          <a:xfrm>
            <a:off x="2569845" y="252476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Harmony</a:t>
            </a:r>
            <a:endParaRPr lang="en-US" altLang="en-US"/>
          </a:p>
        </p:txBody>
      </p:sp>
      <p:sp>
        <p:nvSpPr>
          <p:cNvPr id="30" name="Text Box 29"/>
          <p:cNvSpPr txBox="true"/>
          <p:nvPr/>
        </p:nvSpPr>
        <p:spPr>
          <a:xfrm>
            <a:off x="2569210" y="413893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Liger</a:t>
            </a:r>
            <a:endParaRPr lang="en-US" altLang="en-US"/>
          </a:p>
        </p:txBody>
      </p:sp>
      <p:sp>
        <p:nvSpPr>
          <p:cNvPr id="31" name="Text Box 30"/>
          <p:cNvSpPr txBox="true"/>
          <p:nvPr/>
        </p:nvSpPr>
        <p:spPr>
          <a:xfrm>
            <a:off x="2569845" y="578675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Seurat</a:t>
            </a:r>
            <a:endParaRPr lang="en-US" altLang="en-US"/>
          </a:p>
        </p:txBody>
      </p:sp>
      <p:pic>
        <p:nvPicPr>
          <p:cNvPr id="32" name="Picture 31" descr="01"/>
          <p:cNvPicPr>
            <a:picLocks noChangeAspect="true"/>
          </p:cNvPicPr>
          <p:nvPr/>
        </p:nvPicPr>
        <p:blipFill>
          <a:blip r:embed="rId1"/>
          <a:srcRect l="16400" t="73178" r="75440" b="17725"/>
          <a:stretch>
            <a:fillRect/>
          </a:stretch>
        </p:blipFill>
        <p:spPr>
          <a:xfrm>
            <a:off x="1040765" y="1342390"/>
            <a:ext cx="1091565" cy="81153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692785" y="2740025"/>
            <a:ext cx="520700" cy="49911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92785" y="2813050"/>
            <a:ext cx="520700" cy="49911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421765" y="2740025"/>
            <a:ext cx="346710" cy="3327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21765" y="2823210"/>
            <a:ext cx="346710" cy="33274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true"/>
          <p:nvPr/>
        </p:nvSpPr>
        <p:spPr>
          <a:xfrm>
            <a:off x="781050" y="2156460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/>
              <a:t>Truth</a:t>
            </a:r>
            <a:endParaRPr lang="en-US" altLang="en-US" b="1"/>
          </a:p>
        </p:txBody>
      </p:sp>
      <p:sp>
        <p:nvSpPr>
          <p:cNvPr id="39" name="Text Box 38"/>
          <p:cNvSpPr txBox="true"/>
          <p:nvPr/>
        </p:nvSpPr>
        <p:spPr>
          <a:xfrm>
            <a:off x="947420" y="403352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UMAP1</a:t>
            </a:r>
            <a:endParaRPr lang="en-US" altLang="en-US" sz="1200"/>
          </a:p>
        </p:txBody>
      </p:sp>
      <p:sp>
        <p:nvSpPr>
          <p:cNvPr id="40" name="Text Box 39"/>
          <p:cNvSpPr txBox="true"/>
          <p:nvPr/>
        </p:nvSpPr>
        <p:spPr>
          <a:xfrm rot="16200000">
            <a:off x="60960" y="282067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UMAP2</a:t>
            </a:r>
            <a:endParaRPr lang="en-US" altLang="en-US" sz="1200"/>
          </a:p>
        </p:txBody>
      </p:sp>
      <p:sp>
        <p:nvSpPr>
          <p:cNvPr id="48" name="Oval 47"/>
          <p:cNvSpPr/>
          <p:nvPr/>
        </p:nvSpPr>
        <p:spPr>
          <a:xfrm>
            <a:off x="1040765" y="3356610"/>
            <a:ext cx="520700" cy="4991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9" name="Picture 48" descr="01"/>
          <p:cNvPicPr>
            <a:picLocks noChangeAspect="true"/>
          </p:cNvPicPr>
          <p:nvPr/>
        </p:nvPicPr>
        <p:blipFill>
          <a:blip r:embed="rId2"/>
          <a:srcRect l="34606" t="3125" r="34271" b="52743"/>
          <a:stretch>
            <a:fillRect/>
          </a:stretch>
        </p:blipFill>
        <p:spPr>
          <a:xfrm>
            <a:off x="3787140" y="335280"/>
            <a:ext cx="1707515" cy="1614170"/>
          </a:xfrm>
          <a:prstGeom prst="rect">
            <a:avLst/>
          </a:prstGeom>
        </p:spPr>
      </p:pic>
      <p:pic>
        <p:nvPicPr>
          <p:cNvPr id="50" name="Picture 49" descr="01"/>
          <p:cNvPicPr>
            <a:picLocks noChangeAspect="true"/>
          </p:cNvPicPr>
          <p:nvPr/>
        </p:nvPicPr>
        <p:blipFill>
          <a:blip r:embed="rId2"/>
          <a:srcRect l="67812" t="3403" r="1065" b="52465"/>
          <a:stretch>
            <a:fillRect/>
          </a:stretch>
        </p:blipFill>
        <p:spPr>
          <a:xfrm>
            <a:off x="3787775" y="1949450"/>
            <a:ext cx="1707515" cy="1614170"/>
          </a:xfrm>
          <a:prstGeom prst="rect">
            <a:avLst/>
          </a:prstGeom>
        </p:spPr>
      </p:pic>
      <p:pic>
        <p:nvPicPr>
          <p:cNvPr id="51" name="Picture 50" descr="01"/>
          <p:cNvPicPr>
            <a:picLocks noChangeAspect="true"/>
          </p:cNvPicPr>
          <p:nvPr/>
        </p:nvPicPr>
        <p:blipFill>
          <a:blip r:embed="rId2"/>
          <a:srcRect l="34247" t="53195" r="34630" b="2673"/>
          <a:stretch>
            <a:fillRect/>
          </a:stretch>
        </p:blipFill>
        <p:spPr>
          <a:xfrm>
            <a:off x="3787140" y="3563620"/>
            <a:ext cx="1707515" cy="1614170"/>
          </a:xfrm>
          <a:prstGeom prst="rect">
            <a:avLst/>
          </a:prstGeom>
        </p:spPr>
      </p:pic>
      <p:pic>
        <p:nvPicPr>
          <p:cNvPr id="52" name="Picture 51" descr="01"/>
          <p:cNvPicPr>
            <a:picLocks noChangeAspect="true"/>
          </p:cNvPicPr>
          <p:nvPr/>
        </p:nvPicPr>
        <p:blipFill>
          <a:blip r:embed="rId2"/>
          <a:srcRect l="67627" t="52934" r="1250" b="2934"/>
          <a:stretch>
            <a:fillRect/>
          </a:stretch>
        </p:blipFill>
        <p:spPr>
          <a:xfrm>
            <a:off x="3787140" y="5177790"/>
            <a:ext cx="1707515" cy="1614170"/>
          </a:xfrm>
          <a:prstGeom prst="rect">
            <a:avLst/>
          </a:prstGeom>
        </p:spPr>
      </p:pic>
      <p:pic>
        <p:nvPicPr>
          <p:cNvPr id="53" name="Picture 52" descr="03"/>
          <p:cNvPicPr>
            <a:picLocks noChangeAspect="true"/>
          </p:cNvPicPr>
          <p:nvPr/>
        </p:nvPicPr>
        <p:blipFill>
          <a:blip r:embed="rId3"/>
          <a:srcRect l="34248" t="3090" r="33866" b="51927"/>
          <a:stretch>
            <a:fillRect/>
          </a:stretch>
        </p:blipFill>
        <p:spPr>
          <a:xfrm>
            <a:off x="5499735" y="303530"/>
            <a:ext cx="1749425" cy="1645285"/>
          </a:xfrm>
          <a:prstGeom prst="rect">
            <a:avLst/>
          </a:prstGeom>
        </p:spPr>
      </p:pic>
      <p:pic>
        <p:nvPicPr>
          <p:cNvPr id="54" name="Picture 53" descr="03"/>
          <p:cNvPicPr>
            <a:picLocks noChangeAspect="true"/>
          </p:cNvPicPr>
          <p:nvPr/>
        </p:nvPicPr>
        <p:blipFill>
          <a:blip r:embed="rId3"/>
          <a:srcRect l="67650" t="2830" r="464" b="52188"/>
          <a:stretch>
            <a:fillRect/>
          </a:stretch>
        </p:blipFill>
        <p:spPr>
          <a:xfrm>
            <a:off x="5494655" y="1933575"/>
            <a:ext cx="1749425" cy="1645285"/>
          </a:xfrm>
          <a:prstGeom prst="rect">
            <a:avLst/>
          </a:prstGeom>
        </p:spPr>
      </p:pic>
      <p:pic>
        <p:nvPicPr>
          <p:cNvPr id="55" name="Picture 54" descr="03"/>
          <p:cNvPicPr>
            <a:picLocks noChangeAspect="true"/>
          </p:cNvPicPr>
          <p:nvPr/>
        </p:nvPicPr>
        <p:blipFill>
          <a:blip r:embed="rId3"/>
          <a:srcRect l="34445" t="52899" r="33669" b="2119"/>
          <a:stretch>
            <a:fillRect/>
          </a:stretch>
        </p:blipFill>
        <p:spPr>
          <a:xfrm>
            <a:off x="5494655" y="3531235"/>
            <a:ext cx="1749425" cy="1645285"/>
          </a:xfrm>
          <a:prstGeom prst="rect">
            <a:avLst/>
          </a:prstGeom>
        </p:spPr>
      </p:pic>
      <p:pic>
        <p:nvPicPr>
          <p:cNvPr id="56" name="Picture 55" descr="03"/>
          <p:cNvPicPr>
            <a:picLocks noChangeAspect="true"/>
          </p:cNvPicPr>
          <p:nvPr/>
        </p:nvPicPr>
        <p:blipFill>
          <a:blip r:embed="rId3"/>
          <a:srcRect l="68021" t="52621" r="93" b="2397"/>
          <a:stretch>
            <a:fillRect/>
          </a:stretch>
        </p:blipFill>
        <p:spPr>
          <a:xfrm>
            <a:off x="5499735" y="5145405"/>
            <a:ext cx="1749425" cy="1645285"/>
          </a:xfrm>
          <a:prstGeom prst="rect">
            <a:avLst/>
          </a:prstGeom>
        </p:spPr>
      </p:pic>
      <p:pic>
        <p:nvPicPr>
          <p:cNvPr id="58" name="Picture 57" descr="04"/>
          <p:cNvPicPr>
            <a:picLocks noChangeAspect="true"/>
          </p:cNvPicPr>
          <p:nvPr/>
        </p:nvPicPr>
        <p:blipFill>
          <a:blip r:embed="rId4"/>
          <a:srcRect l="34063" t="3368" r="33299" b="52500"/>
          <a:stretch>
            <a:fillRect/>
          </a:stretch>
        </p:blipFill>
        <p:spPr>
          <a:xfrm>
            <a:off x="7244080" y="319405"/>
            <a:ext cx="1790700" cy="1614170"/>
          </a:xfrm>
          <a:prstGeom prst="rect">
            <a:avLst/>
          </a:prstGeom>
        </p:spPr>
      </p:pic>
      <p:pic>
        <p:nvPicPr>
          <p:cNvPr id="59" name="Picture 58" descr="04"/>
          <p:cNvPicPr>
            <a:picLocks noChangeAspect="true"/>
          </p:cNvPicPr>
          <p:nvPr/>
        </p:nvPicPr>
        <p:blipFill>
          <a:blip r:embed="rId4"/>
          <a:srcRect l="67060" t="3073" r="302" b="52795"/>
          <a:stretch>
            <a:fillRect/>
          </a:stretch>
        </p:blipFill>
        <p:spPr>
          <a:xfrm>
            <a:off x="7244080" y="1949450"/>
            <a:ext cx="1790700" cy="1614170"/>
          </a:xfrm>
          <a:prstGeom prst="rect">
            <a:avLst/>
          </a:prstGeom>
        </p:spPr>
      </p:pic>
      <p:pic>
        <p:nvPicPr>
          <p:cNvPr id="60" name="Picture 59" descr="04"/>
          <p:cNvPicPr>
            <a:picLocks noChangeAspect="true"/>
          </p:cNvPicPr>
          <p:nvPr/>
        </p:nvPicPr>
        <p:blipFill>
          <a:blip r:embed="rId4"/>
          <a:srcRect l="34075" t="53177" r="33287" b="2691"/>
          <a:stretch>
            <a:fillRect/>
          </a:stretch>
        </p:blipFill>
        <p:spPr>
          <a:xfrm>
            <a:off x="7270750" y="3578860"/>
            <a:ext cx="1790700" cy="1614170"/>
          </a:xfrm>
          <a:prstGeom prst="rect">
            <a:avLst/>
          </a:prstGeom>
        </p:spPr>
      </p:pic>
      <p:pic>
        <p:nvPicPr>
          <p:cNvPr id="61" name="Picture 60" descr="04"/>
          <p:cNvPicPr>
            <a:picLocks noChangeAspect="true"/>
          </p:cNvPicPr>
          <p:nvPr/>
        </p:nvPicPr>
        <p:blipFill>
          <a:blip r:embed="rId4"/>
          <a:srcRect l="67280" t="53194" r="82" b="2674"/>
          <a:stretch>
            <a:fillRect/>
          </a:stretch>
        </p:blipFill>
        <p:spPr>
          <a:xfrm>
            <a:off x="7270750" y="5193030"/>
            <a:ext cx="1790700" cy="16141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Rectangle 36"/>
          <p:cNvSpPr/>
          <p:nvPr/>
        </p:nvSpPr>
        <p:spPr>
          <a:xfrm>
            <a:off x="552450" y="2524760"/>
            <a:ext cx="1390650" cy="15087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6515" y="303530"/>
            <a:ext cx="3813810" cy="497205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Missing celltype in one batch: negative control experiment</a:t>
            </a:r>
            <a:endParaRPr lang="en-US" altLang="en-US">
              <a:latin typeface="+mn-lt"/>
              <a:cs typeface="+mn-lt"/>
              <a:sym typeface="+mn-ea"/>
            </a:endParaRPr>
          </a:p>
        </p:txBody>
      </p:sp>
      <p:sp>
        <p:nvSpPr>
          <p:cNvPr id="11" name="Text Box 10"/>
          <p:cNvSpPr txBox="true"/>
          <p:nvPr/>
        </p:nvSpPr>
        <p:spPr>
          <a:xfrm>
            <a:off x="4391025" y="-33020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0.</a:t>
            </a:r>
            <a:r>
              <a:rPr lang="en-US"/>
              <a:t>5</a:t>
            </a:r>
            <a:endParaRPr lang="en-US"/>
          </a:p>
        </p:txBody>
      </p:sp>
      <p:sp>
        <p:nvSpPr>
          <p:cNvPr id="17" name="Text Box 16"/>
          <p:cNvSpPr txBox="true"/>
          <p:nvPr/>
        </p:nvSpPr>
        <p:spPr>
          <a:xfrm>
            <a:off x="6219190" y="-330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</a:t>
            </a:r>
            <a:endParaRPr lang="en-US"/>
          </a:p>
        </p:txBody>
      </p:sp>
      <p:sp>
        <p:nvSpPr>
          <p:cNvPr id="22" name="Text Box 21"/>
          <p:cNvSpPr txBox="true"/>
          <p:nvPr/>
        </p:nvSpPr>
        <p:spPr>
          <a:xfrm>
            <a:off x="7947660" y="-3302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10</a:t>
            </a:r>
            <a:endParaRPr lang="en-US"/>
          </a:p>
        </p:txBody>
      </p:sp>
      <p:sp>
        <p:nvSpPr>
          <p:cNvPr id="28" name="Text Box 27"/>
          <p:cNvSpPr txBox="true"/>
          <p:nvPr/>
        </p:nvSpPr>
        <p:spPr>
          <a:xfrm>
            <a:off x="2640965" y="907415"/>
            <a:ext cx="99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Raw</a:t>
            </a:r>
            <a:endParaRPr lang="en-US" altLang="en-US"/>
          </a:p>
        </p:txBody>
      </p:sp>
      <p:sp>
        <p:nvSpPr>
          <p:cNvPr id="29" name="Text Box 28"/>
          <p:cNvSpPr txBox="true"/>
          <p:nvPr/>
        </p:nvSpPr>
        <p:spPr>
          <a:xfrm>
            <a:off x="2569845" y="252476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Harmony</a:t>
            </a:r>
            <a:endParaRPr lang="en-US" altLang="en-US"/>
          </a:p>
        </p:txBody>
      </p:sp>
      <p:sp>
        <p:nvSpPr>
          <p:cNvPr id="30" name="Text Box 29"/>
          <p:cNvSpPr txBox="true"/>
          <p:nvPr/>
        </p:nvSpPr>
        <p:spPr>
          <a:xfrm>
            <a:off x="2569210" y="413893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Liger</a:t>
            </a:r>
            <a:endParaRPr lang="en-US" altLang="en-US"/>
          </a:p>
        </p:txBody>
      </p:sp>
      <p:sp>
        <p:nvSpPr>
          <p:cNvPr id="31" name="Text Box 30"/>
          <p:cNvSpPr txBox="true"/>
          <p:nvPr/>
        </p:nvSpPr>
        <p:spPr>
          <a:xfrm>
            <a:off x="2569845" y="578675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Seurat</a:t>
            </a:r>
            <a:endParaRPr lang="en-US" altLang="en-US"/>
          </a:p>
        </p:txBody>
      </p:sp>
      <p:pic>
        <p:nvPicPr>
          <p:cNvPr id="32" name="Picture 31" descr="01"/>
          <p:cNvPicPr>
            <a:picLocks noChangeAspect="true"/>
          </p:cNvPicPr>
          <p:nvPr/>
        </p:nvPicPr>
        <p:blipFill>
          <a:blip r:embed="rId1"/>
          <a:srcRect l="16400" t="73178" r="75440" b="17725"/>
          <a:stretch>
            <a:fillRect/>
          </a:stretch>
        </p:blipFill>
        <p:spPr>
          <a:xfrm>
            <a:off x="1040765" y="1342390"/>
            <a:ext cx="1091565" cy="81153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421765" y="2740025"/>
            <a:ext cx="346710" cy="3327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21765" y="2823210"/>
            <a:ext cx="346710" cy="3327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true"/>
          <p:nvPr/>
        </p:nvSpPr>
        <p:spPr>
          <a:xfrm>
            <a:off x="781050" y="2156460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/>
              <a:t>Truth</a:t>
            </a:r>
            <a:endParaRPr lang="en-US" altLang="en-US" b="1"/>
          </a:p>
        </p:txBody>
      </p:sp>
      <p:sp>
        <p:nvSpPr>
          <p:cNvPr id="39" name="Text Box 38"/>
          <p:cNvSpPr txBox="true"/>
          <p:nvPr/>
        </p:nvSpPr>
        <p:spPr>
          <a:xfrm>
            <a:off x="947420" y="403352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UMAP1</a:t>
            </a:r>
            <a:endParaRPr lang="en-US" altLang="en-US" sz="1200"/>
          </a:p>
        </p:txBody>
      </p:sp>
      <p:sp>
        <p:nvSpPr>
          <p:cNvPr id="40" name="Text Box 39"/>
          <p:cNvSpPr txBox="true"/>
          <p:nvPr/>
        </p:nvSpPr>
        <p:spPr>
          <a:xfrm rot="16200000">
            <a:off x="60960" y="282067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UMAP2</a:t>
            </a:r>
            <a:endParaRPr lang="en-US" altLang="en-US" sz="1200"/>
          </a:p>
        </p:txBody>
      </p:sp>
      <p:pic>
        <p:nvPicPr>
          <p:cNvPr id="3" name="Picture 2" descr="03"/>
          <p:cNvPicPr>
            <a:picLocks noChangeAspect="true"/>
          </p:cNvPicPr>
          <p:nvPr/>
        </p:nvPicPr>
        <p:blipFill>
          <a:blip r:embed="rId2"/>
          <a:srcRect l="34433" t="3090" r="34444" b="53073"/>
          <a:stretch>
            <a:fillRect/>
          </a:stretch>
        </p:blipFill>
        <p:spPr>
          <a:xfrm>
            <a:off x="3787775" y="289560"/>
            <a:ext cx="1707515" cy="1603375"/>
          </a:xfrm>
          <a:prstGeom prst="rect">
            <a:avLst/>
          </a:prstGeom>
        </p:spPr>
      </p:pic>
      <p:pic>
        <p:nvPicPr>
          <p:cNvPr id="4" name="Picture 3" descr="03"/>
          <p:cNvPicPr>
            <a:picLocks noChangeAspect="true"/>
          </p:cNvPicPr>
          <p:nvPr/>
        </p:nvPicPr>
        <p:blipFill>
          <a:blip r:embed="rId2"/>
          <a:srcRect l="68021" t="3368" r="856" b="52795"/>
          <a:stretch>
            <a:fillRect/>
          </a:stretch>
        </p:blipFill>
        <p:spPr>
          <a:xfrm>
            <a:off x="3787775" y="1907540"/>
            <a:ext cx="1707515" cy="1603375"/>
          </a:xfrm>
          <a:prstGeom prst="rect">
            <a:avLst/>
          </a:prstGeom>
        </p:spPr>
      </p:pic>
      <p:pic>
        <p:nvPicPr>
          <p:cNvPr id="5" name="Picture 4" descr="03"/>
          <p:cNvPicPr>
            <a:picLocks noChangeAspect="true"/>
          </p:cNvPicPr>
          <p:nvPr/>
        </p:nvPicPr>
        <p:blipFill>
          <a:blip r:embed="rId2"/>
          <a:srcRect l="34803" t="52604" r="34074" b="3559"/>
          <a:stretch>
            <a:fillRect/>
          </a:stretch>
        </p:blipFill>
        <p:spPr>
          <a:xfrm>
            <a:off x="3787140" y="3521710"/>
            <a:ext cx="1707515" cy="1603375"/>
          </a:xfrm>
          <a:prstGeom prst="rect">
            <a:avLst/>
          </a:prstGeom>
        </p:spPr>
      </p:pic>
      <p:pic>
        <p:nvPicPr>
          <p:cNvPr id="6" name="Picture 5" descr="03"/>
          <p:cNvPicPr>
            <a:picLocks noChangeAspect="true"/>
          </p:cNvPicPr>
          <p:nvPr/>
        </p:nvPicPr>
        <p:blipFill>
          <a:blip r:embed="rId2"/>
          <a:srcRect l="68206" t="53455" r="671" b="2708"/>
          <a:stretch>
            <a:fillRect/>
          </a:stretch>
        </p:blipFill>
        <p:spPr>
          <a:xfrm>
            <a:off x="3787140" y="5168900"/>
            <a:ext cx="1707515" cy="16033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81050" y="2809875"/>
            <a:ext cx="346710" cy="3327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1050" y="2893060"/>
            <a:ext cx="346710" cy="3327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27760" y="3421380"/>
            <a:ext cx="346710" cy="3327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 descr="06"/>
          <p:cNvPicPr>
            <a:picLocks noChangeAspect="true"/>
          </p:cNvPicPr>
          <p:nvPr/>
        </p:nvPicPr>
        <p:blipFill>
          <a:blip r:embed="rId3"/>
          <a:srcRect l="34433" t="3247" r="34248" b="51215"/>
          <a:stretch>
            <a:fillRect/>
          </a:stretch>
        </p:blipFill>
        <p:spPr>
          <a:xfrm>
            <a:off x="5494655" y="289560"/>
            <a:ext cx="1718310" cy="1665605"/>
          </a:xfrm>
          <a:prstGeom prst="rect">
            <a:avLst/>
          </a:prstGeom>
        </p:spPr>
      </p:pic>
      <p:pic>
        <p:nvPicPr>
          <p:cNvPr id="12" name="Picture 11" descr="07"/>
          <p:cNvPicPr>
            <a:picLocks noChangeAspect="true"/>
          </p:cNvPicPr>
          <p:nvPr/>
        </p:nvPicPr>
        <p:blipFill>
          <a:blip r:embed="rId4"/>
          <a:srcRect l="34063" t="3472" r="34248" b="52691"/>
          <a:stretch>
            <a:fillRect/>
          </a:stretch>
        </p:blipFill>
        <p:spPr>
          <a:xfrm>
            <a:off x="7212965" y="289560"/>
            <a:ext cx="1738630" cy="1603375"/>
          </a:xfrm>
          <a:prstGeom prst="rect">
            <a:avLst/>
          </a:prstGeom>
        </p:spPr>
      </p:pic>
      <p:pic>
        <p:nvPicPr>
          <p:cNvPr id="14" name="Picture 13" descr="06"/>
          <p:cNvPicPr>
            <a:picLocks noChangeAspect="true"/>
          </p:cNvPicPr>
          <p:nvPr/>
        </p:nvPicPr>
        <p:blipFill>
          <a:blip r:embed="rId3"/>
          <a:srcRect l="68032" t="3282" r="649" b="51180"/>
          <a:stretch>
            <a:fillRect/>
          </a:stretch>
        </p:blipFill>
        <p:spPr>
          <a:xfrm>
            <a:off x="5495290" y="1892935"/>
            <a:ext cx="1718310" cy="1665605"/>
          </a:xfrm>
          <a:prstGeom prst="rect">
            <a:avLst/>
          </a:prstGeom>
        </p:spPr>
      </p:pic>
      <p:pic>
        <p:nvPicPr>
          <p:cNvPr id="18" name="Picture 17" descr="06"/>
          <p:cNvPicPr>
            <a:picLocks noChangeAspect="true"/>
          </p:cNvPicPr>
          <p:nvPr/>
        </p:nvPicPr>
        <p:blipFill>
          <a:blip r:embed="rId3"/>
          <a:srcRect l="35185" t="53629" r="33496" b="833"/>
          <a:stretch>
            <a:fillRect/>
          </a:stretch>
        </p:blipFill>
        <p:spPr>
          <a:xfrm>
            <a:off x="5494655" y="3558540"/>
            <a:ext cx="1718310" cy="1665605"/>
          </a:xfrm>
          <a:prstGeom prst="rect">
            <a:avLst/>
          </a:prstGeom>
        </p:spPr>
      </p:pic>
      <p:pic>
        <p:nvPicPr>
          <p:cNvPr id="19" name="Picture 18" descr="06"/>
          <p:cNvPicPr>
            <a:picLocks noChangeAspect="true"/>
          </p:cNvPicPr>
          <p:nvPr/>
        </p:nvPicPr>
        <p:blipFill>
          <a:blip r:embed="rId3"/>
          <a:srcRect l="68588" t="53351" r="93" b="1111"/>
          <a:stretch>
            <a:fillRect/>
          </a:stretch>
        </p:blipFill>
        <p:spPr>
          <a:xfrm>
            <a:off x="5494655" y="5168900"/>
            <a:ext cx="1718310" cy="1665605"/>
          </a:xfrm>
          <a:prstGeom prst="rect">
            <a:avLst/>
          </a:prstGeom>
        </p:spPr>
      </p:pic>
      <p:pic>
        <p:nvPicPr>
          <p:cNvPr id="20" name="Picture 19" descr="07"/>
          <p:cNvPicPr>
            <a:picLocks noChangeAspect="true"/>
          </p:cNvPicPr>
          <p:nvPr/>
        </p:nvPicPr>
        <p:blipFill>
          <a:blip r:embed="rId4"/>
          <a:srcRect l="68217" t="3194" r="94" b="52969"/>
          <a:stretch>
            <a:fillRect/>
          </a:stretch>
        </p:blipFill>
        <p:spPr>
          <a:xfrm>
            <a:off x="7213600" y="1892935"/>
            <a:ext cx="1738630" cy="1603375"/>
          </a:xfrm>
          <a:prstGeom prst="rect">
            <a:avLst/>
          </a:prstGeom>
        </p:spPr>
      </p:pic>
      <p:pic>
        <p:nvPicPr>
          <p:cNvPr id="21" name="Picture 20" descr="07"/>
          <p:cNvPicPr>
            <a:picLocks noChangeAspect="true"/>
          </p:cNvPicPr>
          <p:nvPr/>
        </p:nvPicPr>
        <p:blipFill>
          <a:blip r:embed="rId4"/>
          <a:srcRect l="34630" t="53299" r="33681" b="2864"/>
          <a:stretch>
            <a:fillRect/>
          </a:stretch>
        </p:blipFill>
        <p:spPr>
          <a:xfrm>
            <a:off x="7212965" y="3565525"/>
            <a:ext cx="1738630" cy="1603375"/>
          </a:xfrm>
          <a:prstGeom prst="rect">
            <a:avLst/>
          </a:prstGeom>
        </p:spPr>
      </p:pic>
      <p:pic>
        <p:nvPicPr>
          <p:cNvPr id="23" name="Picture 22" descr="07"/>
          <p:cNvPicPr>
            <a:picLocks noChangeAspect="true"/>
          </p:cNvPicPr>
          <p:nvPr/>
        </p:nvPicPr>
        <p:blipFill>
          <a:blip r:embed="rId4"/>
          <a:srcRect l="67824" t="53559" r="487" b="2604"/>
          <a:stretch>
            <a:fillRect/>
          </a:stretch>
        </p:blipFill>
        <p:spPr>
          <a:xfrm>
            <a:off x="7212965" y="5168900"/>
            <a:ext cx="1738630" cy="16033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Roche dataset - PBMC, three patients, two conditions</a:t>
            </a:r>
            <a:endParaRPr lang="en-US" altLang="en-US"/>
          </a:p>
        </p:txBody>
      </p:sp>
      <p:pic>
        <p:nvPicPr>
          <p:cNvPr id="4" name="Picture 3" descr="umap_batch"/>
          <p:cNvPicPr>
            <a:picLocks noChangeAspect="true"/>
          </p:cNvPicPr>
          <p:nvPr/>
        </p:nvPicPr>
        <p:blipFill>
          <a:blip r:embed="rId1"/>
          <a:srcRect l="34406" b="52627"/>
          <a:stretch>
            <a:fillRect/>
          </a:stretch>
        </p:blipFill>
        <p:spPr>
          <a:xfrm>
            <a:off x="1210945" y="4085590"/>
            <a:ext cx="5398135" cy="2599055"/>
          </a:xfrm>
          <a:prstGeom prst="rect">
            <a:avLst/>
          </a:prstGeom>
        </p:spPr>
      </p:pic>
      <p:pic>
        <p:nvPicPr>
          <p:cNvPr id="5" name="Picture 4" descr="umap_celltypes"/>
          <p:cNvPicPr>
            <a:picLocks noChangeAspect="true"/>
          </p:cNvPicPr>
          <p:nvPr/>
        </p:nvPicPr>
        <p:blipFill>
          <a:blip r:embed="rId2"/>
          <a:srcRect l="34344" b="52477"/>
          <a:stretch>
            <a:fillRect/>
          </a:stretch>
        </p:blipFill>
        <p:spPr>
          <a:xfrm>
            <a:off x="1205865" y="1303655"/>
            <a:ext cx="5403215" cy="2607310"/>
          </a:xfrm>
          <a:prstGeom prst="rect">
            <a:avLst/>
          </a:prstGeom>
        </p:spPr>
      </p:pic>
      <p:pic>
        <p:nvPicPr>
          <p:cNvPr id="6" name="Picture 5" descr="umap_celltypes"/>
          <p:cNvPicPr>
            <a:picLocks noChangeAspect="true"/>
          </p:cNvPicPr>
          <p:nvPr/>
        </p:nvPicPr>
        <p:blipFill>
          <a:blip r:embed="rId2"/>
          <a:srcRect l="34599" t="50683" r="-255" b="1794"/>
          <a:stretch>
            <a:fillRect/>
          </a:stretch>
        </p:blipFill>
        <p:spPr>
          <a:xfrm>
            <a:off x="6598920" y="1303655"/>
            <a:ext cx="5403215" cy="2607310"/>
          </a:xfrm>
          <a:prstGeom prst="rect">
            <a:avLst/>
          </a:prstGeom>
        </p:spPr>
      </p:pic>
      <p:pic>
        <p:nvPicPr>
          <p:cNvPr id="8" name="Picture 7" descr="umap_batch"/>
          <p:cNvPicPr>
            <a:picLocks noChangeAspect="true"/>
          </p:cNvPicPr>
          <p:nvPr/>
        </p:nvPicPr>
        <p:blipFill>
          <a:blip r:embed="rId1"/>
          <a:srcRect l="34252" t="50463" r="154" b="2164"/>
          <a:stretch>
            <a:fillRect/>
          </a:stretch>
        </p:blipFill>
        <p:spPr>
          <a:xfrm>
            <a:off x="6604000" y="4066540"/>
            <a:ext cx="5398135" cy="2599055"/>
          </a:xfrm>
          <a:prstGeom prst="rect">
            <a:avLst/>
          </a:prstGeom>
        </p:spPr>
      </p:pic>
      <p:pic>
        <p:nvPicPr>
          <p:cNvPr id="9" name="Picture 8" descr="umap_celltypes"/>
          <p:cNvPicPr>
            <a:picLocks noChangeAspect="true"/>
          </p:cNvPicPr>
          <p:nvPr/>
        </p:nvPicPr>
        <p:blipFill>
          <a:blip r:embed="rId2"/>
          <a:srcRect l="17060" t="74734" r="77454" b="19607"/>
          <a:stretch>
            <a:fillRect/>
          </a:stretch>
        </p:blipFill>
        <p:spPr>
          <a:xfrm>
            <a:off x="647700" y="2451735"/>
            <a:ext cx="451485" cy="310515"/>
          </a:xfrm>
          <a:prstGeom prst="rect">
            <a:avLst/>
          </a:prstGeom>
        </p:spPr>
      </p:pic>
      <p:pic>
        <p:nvPicPr>
          <p:cNvPr id="10" name="Picture 9" descr="umap_batch"/>
          <p:cNvPicPr>
            <a:picLocks noChangeAspect="true"/>
          </p:cNvPicPr>
          <p:nvPr/>
        </p:nvPicPr>
        <p:blipFill>
          <a:blip r:embed="rId1"/>
          <a:srcRect l="17431" t="74260" r="76528" b="17905"/>
          <a:stretch>
            <a:fillRect/>
          </a:stretch>
        </p:blipFill>
        <p:spPr>
          <a:xfrm>
            <a:off x="601980" y="5157470"/>
            <a:ext cx="497205" cy="42989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3000000">
            <a:off x="7565390" y="4508500"/>
            <a:ext cx="281940" cy="91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00000">
            <a:off x="4555490" y="1675765"/>
            <a:ext cx="281940" cy="91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3000000">
            <a:off x="4615815" y="4422140"/>
            <a:ext cx="281940" cy="91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3000000">
            <a:off x="11064240" y="4911725"/>
            <a:ext cx="281940" cy="91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Human pancreas - removed cell types from specific datasets</a:t>
            </a:r>
            <a:endParaRPr lang="en-US" altLang="en-US"/>
          </a:p>
        </p:txBody>
      </p:sp>
      <p:pic>
        <p:nvPicPr>
          <p:cNvPr id="3" name="Picture 2" descr="umap_celltypes"/>
          <p:cNvPicPr>
            <a:picLocks noChangeAspect="true"/>
          </p:cNvPicPr>
          <p:nvPr/>
        </p:nvPicPr>
        <p:blipFill>
          <a:blip r:embed="rId1"/>
          <a:srcRect l="34414" b="52720"/>
          <a:stretch>
            <a:fillRect/>
          </a:stretch>
        </p:blipFill>
        <p:spPr>
          <a:xfrm>
            <a:off x="1212850" y="1314450"/>
            <a:ext cx="5397500" cy="2593975"/>
          </a:xfrm>
          <a:prstGeom prst="rect">
            <a:avLst/>
          </a:prstGeom>
        </p:spPr>
      </p:pic>
      <p:pic>
        <p:nvPicPr>
          <p:cNvPr id="6" name="Picture 5" descr="umap_celltypes"/>
          <p:cNvPicPr>
            <a:picLocks noChangeAspect="true"/>
          </p:cNvPicPr>
          <p:nvPr/>
        </p:nvPicPr>
        <p:blipFill>
          <a:blip r:embed="rId1"/>
          <a:srcRect l="34568" t="50231" r="-154" b="2489"/>
          <a:stretch>
            <a:fillRect/>
          </a:stretch>
        </p:blipFill>
        <p:spPr>
          <a:xfrm>
            <a:off x="6610350" y="1314450"/>
            <a:ext cx="5397500" cy="2593975"/>
          </a:xfrm>
          <a:prstGeom prst="rect">
            <a:avLst/>
          </a:prstGeom>
        </p:spPr>
      </p:pic>
      <p:pic>
        <p:nvPicPr>
          <p:cNvPr id="7" name="Picture 6" descr="umap_batch"/>
          <p:cNvPicPr>
            <a:picLocks noChangeAspect="true"/>
          </p:cNvPicPr>
          <p:nvPr/>
        </p:nvPicPr>
        <p:blipFill>
          <a:blip r:embed="rId2"/>
          <a:srcRect l="34568" b="52951"/>
          <a:stretch>
            <a:fillRect/>
          </a:stretch>
        </p:blipFill>
        <p:spPr>
          <a:xfrm>
            <a:off x="1225550" y="4048125"/>
            <a:ext cx="5384800" cy="2581275"/>
          </a:xfrm>
          <a:prstGeom prst="rect">
            <a:avLst/>
          </a:prstGeom>
        </p:spPr>
      </p:pic>
      <p:pic>
        <p:nvPicPr>
          <p:cNvPr id="8" name="Picture 7" descr="umap_batch"/>
          <p:cNvPicPr>
            <a:picLocks noChangeAspect="true"/>
          </p:cNvPicPr>
          <p:nvPr/>
        </p:nvPicPr>
        <p:blipFill>
          <a:blip r:embed="rId2"/>
          <a:srcRect l="34722" t="50232" r="-154" b="2719"/>
          <a:stretch>
            <a:fillRect/>
          </a:stretch>
        </p:blipFill>
        <p:spPr>
          <a:xfrm>
            <a:off x="6623050" y="4048125"/>
            <a:ext cx="5384800" cy="2581275"/>
          </a:xfrm>
          <a:prstGeom prst="rect">
            <a:avLst/>
          </a:prstGeom>
        </p:spPr>
      </p:pic>
      <p:pic>
        <p:nvPicPr>
          <p:cNvPr id="12" name="Picture 11" descr="umap_celltypes"/>
          <p:cNvPicPr>
            <a:picLocks noChangeAspect="true"/>
          </p:cNvPicPr>
          <p:nvPr/>
        </p:nvPicPr>
        <p:blipFill>
          <a:blip r:embed="rId1"/>
          <a:srcRect l="16513" t="74768" r="71142" b="3646"/>
          <a:stretch>
            <a:fillRect/>
          </a:stretch>
        </p:blipFill>
        <p:spPr>
          <a:xfrm>
            <a:off x="120650" y="1416050"/>
            <a:ext cx="1016000" cy="1184275"/>
          </a:xfrm>
          <a:prstGeom prst="rect">
            <a:avLst/>
          </a:prstGeom>
        </p:spPr>
      </p:pic>
      <p:pic>
        <p:nvPicPr>
          <p:cNvPr id="14" name="Picture 13" descr="umap_batch"/>
          <p:cNvPicPr>
            <a:picLocks noChangeAspect="true"/>
          </p:cNvPicPr>
          <p:nvPr/>
        </p:nvPicPr>
        <p:blipFill>
          <a:blip r:embed="rId2"/>
          <a:srcRect l="16975" t="74943" r="74691" b="15566"/>
          <a:stretch>
            <a:fillRect/>
          </a:stretch>
        </p:blipFill>
        <p:spPr>
          <a:xfrm>
            <a:off x="285750" y="5078095"/>
            <a:ext cx="685800" cy="520700"/>
          </a:xfrm>
          <a:prstGeom prst="rect">
            <a:avLst/>
          </a:prstGeom>
        </p:spPr>
      </p:pic>
      <p:pic>
        <p:nvPicPr>
          <p:cNvPr id="15" name="Picture 14" descr="umap_celltypes"/>
          <p:cNvPicPr>
            <a:picLocks noChangeAspect="true"/>
          </p:cNvPicPr>
          <p:nvPr/>
        </p:nvPicPr>
        <p:blipFill>
          <a:blip r:embed="rId1"/>
          <a:srcRect l="6019" t="20231" r="71604" b="67593"/>
          <a:stretch>
            <a:fillRect/>
          </a:stretch>
        </p:blipFill>
        <p:spPr>
          <a:xfrm>
            <a:off x="31750" y="3735070"/>
            <a:ext cx="1841500" cy="668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 rot="3000000">
            <a:off x="10232390" y="2087880"/>
            <a:ext cx="281940" cy="91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3000000">
            <a:off x="10232390" y="4805680"/>
            <a:ext cx="281940" cy="91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7500000">
            <a:off x="8248650" y="2367280"/>
            <a:ext cx="281940" cy="91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7500000">
            <a:off x="7156450" y="3141980"/>
            <a:ext cx="281940" cy="91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Rationale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" altLang="en-US"/>
              <a:t>Definition: correct for unwanted (technical) variability to highlight wanted (biological) variability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Selection of algorithms</a:t>
            </a:r>
            <a:endParaRPr lang="en-US" altLang="en-US"/>
          </a:p>
          <a:p>
            <a:pPr lvl="1"/>
            <a:r>
              <a:rPr lang="en-US" altLang="en-US"/>
              <a:t>LIGER, Harmony and Seurat v3</a:t>
            </a:r>
            <a:endParaRPr lang="en-US" altLang="en-US"/>
          </a:p>
          <a:p>
            <a:pPr lvl="1"/>
            <a:r>
              <a:rPr lang="en-US" altLang="en-US"/>
              <a:t>Brief overview of each method</a:t>
            </a:r>
            <a:endParaRPr lang="en-US" altLang="en-US"/>
          </a:p>
          <a:p>
            <a:pPr lvl="1"/>
            <a:endParaRPr lang="en-US" altLang="en-US"/>
          </a:p>
          <a:p>
            <a:r>
              <a:rPr lang="en-US" altLang="en-US"/>
              <a:t>Simulations</a:t>
            </a:r>
            <a:endParaRPr lang="en-US" altLang="en-US"/>
          </a:p>
          <a:p>
            <a:pPr lvl="1"/>
            <a:r>
              <a:rPr lang="en-US" altLang="en-US"/>
              <a:t>splatter scRNAseq simulation framework</a:t>
            </a:r>
            <a:endParaRPr lang="en-US" altLang="en-US"/>
          </a:p>
          <a:p>
            <a:pPr lvl="1"/>
            <a:r>
              <a:rPr lang="en-US" altLang="en-US"/>
              <a:t>Benchmark parameters in a controlled manner to build intuition</a:t>
            </a:r>
            <a:endParaRPr lang="en-US" altLang="en-US"/>
          </a:p>
          <a:p>
            <a:pPr lvl="1"/>
            <a:endParaRPr lang="en-US" altLang="en-US"/>
          </a:p>
          <a:p>
            <a:r>
              <a:rPr lang="en-US" altLang="en-US"/>
              <a:t>Real datasets (collated by L</a:t>
            </a:r>
            <a:r>
              <a:rPr lang="fr-FR" altLang="en-US"/>
              <a:t>ütge et al, bioRxiv, 2020)</a:t>
            </a:r>
            <a:endParaRPr lang="en-US" altLang="en-US"/>
          </a:p>
          <a:p>
            <a:pPr lvl="1"/>
            <a:r>
              <a:rPr lang="en-US" altLang="en-US"/>
              <a:t>Practical utility</a:t>
            </a:r>
            <a:endParaRPr lang="en-US" altLang="en-US"/>
          </a:p>
          <a:p>
            <a:pPr lvl="1"/>
            <a:r>
              <a:rPr lang="en-US" altLang="en-US"/>
              <a:t>Comparison with results from simulations</a:t>
            </a:r>
            <a:endParaRPr lang="en-US" altLang="en-US"/>
          </a:p>
          <a:p>
            <a:pPr lvl="1"/>
            <a:endParaRPr lang="en-US" altLang="en-US"/>
          </a:p>
          <a:p>
            <a:r>
              <a:rPr lang="en-US" altLang="en-US"/>
              <a:t>Conclusions</a:t>
            </a: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Conclusions on negative controls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en-US"/>
              <a:t>Seurat appears to overcorrect a spurious batch effect if requested to</a:t>
            </a:r>
            <a:endParaRPr lang="en-US" altLang="en-US"/>
          </a:p>
          <a:p>
            <a:r>
              <a:rPr lang="en-US" altLang="en-US">
                <a:sym typeface="+mn-ea"/>
              </a:rPr>
              <a:t>Liger undercorrects when batches compositions are different</a:t>
            </a:r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Harmony is less sensitive but does not overcorrect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Questions adressed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fr-FR" altLang="en-US">
                <a:solidFill>
                  <a:srgbClr val="B2B2B2"/>
                </a:solidFill>
              </a:rPr>
              <a:t>Sensitivity: a</a:t>
            </a:r>
            <a:r>
              <a:rPr lang="en-US" altLang="en-US">
                <a:solidFill>
                  <a:srgbClr val="B2B2B2"/>
                </a:solidFill>
              </a:rPr>
              <a:t>re the different algorithms able to correct for batch effects?</a:t>
            </a:r>
            <a:endParaRPr lang="en-US" altLang="en-US">
              <a:solidFill>
                <a:srgbClr val="B2B2B2"/>
              </a:solidFill>
            </a:endParaRPr>
          </a:p>
          <a:p>
            <a:endParaRPr lang="en-US" altLang="en-US">
              <a:solidFill>
                <a:srgbClr val="B2B2B2"/>
              </a:solidFill>
            </a:endParaRPr>
          </a:p>
          <a:p>
            <a:r>
              <a:rPr lang="fr-FR" altLang="en-US">
                <a:solidFill>
                  <a:srgbClr val="B2B2B2"/>
                </a:solidFill>
              </a:rPr>
              <a:t>Specificity: </a:t>
            </a:r>
            <a:r>
              <a:rPr lang="en-US" altLang="en-US">
                <a:solidFill>
                  <a:srgbClr val="B2B2B2"/>
                </a:solidFill>
              </a:rPr>
              <a:t>Do they accurately retain biological variation? Do they preserve discrete cell identities? Continuums?</a:t>
            </a:r>
            <a:endParaRPr lang="en-US" altLang="en-US">
              <a:solidFill>
                <a:srgbClr val="B2B2B2"/>
              </a:solidFill>
            </a:endParaRPr>
          </a:p>
          <a:p>
            <a:endParaRPr lang="en-US" altLang="en-US">
              <a:solidFill>
                <a:schemeClr val="tx1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Do they scale well with increasing numbers of batches?</a:t>
            </a: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Rectangle 36"/>
          <p:cNvSpPr/>
          <p:nvPr/>
        </p:nvSpPr>
        <p:spPr>
          <a:xfrm>
            <a:off x="552450" y="2524760"/>
            <a:ext cx="1390650" cy="15087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6515" y="303530"/>
            <a:ext cx="3813810" cy="497205"/>
          </a:xfrm>
        </p:spPr>
        <p:txBody>
          <a:bodyPr>
            <a:normAutofit/>
          </a:bodyPr>
          <a:p>
            <a:r>
              <a:rPr lang="en-US" altLang="en-US">
                <a:sym typeface="+mn-ea"/>
              </a:rPr>
              <a:t>Number of batches</a:t>
            </a:r>
            <a:endParaRPr lang="en-US" altLang="en-US">
              <a:latin typeface="+mn-lt"/>
              <a:cs typeface="+mn-lt"/>
              <a:sym typeface="+mn-ea"/>
            </a:endParaRPr>
          </a:p>
        </p:txBody>
      </p:sp>
      <p:sp>
        <p:nvSpPr>
          <p:cNvPr id="11" name="Text Box 10"/>
          <p:cNvSpPr txBox="true"/>
          <p:nvPr/>
        </p:nvSpPr>
        <p:spPr>
          <a:xfrm>
            <a:off x="4391025" y="-330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</a:t>
            </a:r>
            <a:endParaRPr lang="en-US" altLang="en-US"/>
          </a:p>
        </p:txBody>
      </p:sp>
      <p:sp>
        <p:nvSpPr>
          <p:cNvPr id="17" name="Text Box 16"/>
          <p:cNvSpPr txBox="true"/>
          <p:nvPr/>
        </p:nvSpPr>
        <p:spPr>
          <a:xfrm>
            <a:off x="6219190" y="-330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3</a:t>
            </a:r>
            <a:endParaRPr lang="en-US" altLang="en-US"/>
          </a:p>
        </p:txBody>
      </p:sp>
      <p:sp>
        <p:nvSpPr>
          <p:cNvPr id="22" name="Text Box 21"/>
          <p:cNvSpPr txBox="true"/>
          <p:nvPr/>
        </p:nvSpPr>
        <p:spPr>
          <a:xfrm>
            <a:off x="7947660" y="-330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6</a:t>
            </a:r>
            <a:endParaRPr lang="en-US" altLang="en-US"/>
          </a:p>
        </p:txBody>
      </p:sp>
      <p:sp>
        <p:nvSpPr>
          <p:cNvPr id="28" name="Text Box 27"/>
          <p:cNvSpPr txBox="true"/>
          <p:nvPr/>
        </p:nvSpPr>
        <p:spPr>
          <a:xfrm>
            <a:off x="2640965" y="907415"/>
            <a:ext cx="99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Raw</a:t>
            </a:r>
            <a:endParaRPr lang="en-US" altLang="en-US"/>
          </a:p>
        </p:txBody>
      </p:sp>
      <p:sp>
        <p:nvSpPr>
          <p:cNvPr id="29" name="Text Box 28"/>
          <p:cNvSpPr txBox="true"/>
          <p:nvPr/>
        </p:nvSpPr>
        <p:spPr>
          <a:xfrm>
            <a:off x="2569845" y="252476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Harmony</a:t>
            </a:r>
            <a:endParaRPr lang="en-US" altLang="en-US"/>
          </a:p>
        </p:txBody>
      </p:sp>
      <p:sp>
        <p:nvSpPr>
          <p:cNvPr id="30" name="Text Box 29"/>
          <p:cNvSpPr txBox="true"/>
          <p:nvPr/>
        </p:nvSpPr>
        <p:spPr>
          <a:xfrm>
            <a:off x="2569210" y="413893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Liger</a:t>
            </a:r>
            <a:endParaRPr lang="en-US" altLang="en-US"/>
          </a:p>
        </p:txBody>
      </p:sp>
      <p:sp>
        <p:nvSpPr>
          <p:cNvPr id="31" name="Text Box 30"/>
          <p:cNvSpPr txBox="true"/>
          <p:nvPr/>
        </p:nvSpPr>
        <p:spPr>
          <a:xfrm>
            <a:off x="2569845" y="578675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Seurat</a:t>
            </a:r>
            <a:endParaRPr lang="en-US" altLang="en-US"/>
          </a:p>
        </p:txBody>
      </p:sp>
      <p:sp>
        <p:nvSpPr>
          <p:cNvPr id="35" name="Oval 34"/>
          <p:cNvSpPr/>
          <p:nvPr/>
        </p:nvSpPr>
        <p:spPr>
          <a:xfrm>
            <a:off x="1421765" y="2740025"/>
            <a:ext cx="346710" cy="3327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21765" y="2823210"/>
            <a:ext cx="346710" cy="3327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true"/>
          <p:nvPr/>
        </p:nvSpPr>
        <p:spPr>
          <a:xfrm>
            <a:off x="781050" y="2156460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/>
              <a:t>Truth</a:t>
            </a:r>
            <a:endParaRPr lang="en-US" altLang="en-US" b="1"/>
          </a:p>
        </p:txBody>
      </p:sp>
      <p:sp>
        <p:nvSpPr>
          <p:cNvPr id="39" name="Text Box 38"/>
          <p:cNvSpPr txBox="true"/>
          <p:nvPr/>
        </p:nvSpPr>
        <p:spPr>
          <a:xfrm>
            <a:off x="947420" y="403352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UMAP1</a:t>
            </a:r>
            <a:endParaRPr lang="en-US" altLang="en-US" sz="1200"/>
          </a:p>
        </p:txBody>
      </p:sp>
      <p:sp>
        <p:nvSpPr>
          <p:cNvPr id="40" name="Text Box 39"/>
          <p:cNvSpPr txBox="true"/>
          <p:nvPr/>
        </p:nvSpPr>
        <p:spPr>
          <a:xfrm rot="16200000">
            <a:off x="60960" y="282067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UMAP2</a:t>
            </a:r>
            <a:endParaRPr lang="en-US" altLang="en-US" sz="1200"/>
          </a:p>
        </p:txBody>
      </p:sp>
      <p:sp>
        <p:nvSpPr>
          <p:cNvPr id="7" name="Oval 6"/>
          <p:cNvSpPr/>
          <p:nvPr/>
        </p:nvSpPr>
        <p:spPr>
          <a:xfrm>
            <a:off x="733425" y="2734310"/>
            <a:ext cx="441960" cy="4838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3425" y="2817495"/>
            <a:ext cx="441960" cy="48387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 descr="01"/>
          <p:cNvPicPr>
            <a:picLocks noChangeAspect="true"/>
          </p:cNvPicPr>
          <p:nvPr/>
        </p:nvPicPr>
        <p:blipFill>
          <a:blip r:embed="rId1"/>
          <a:srcRect l="34433" t="2813" r="33866" b="53073"/>
          <a:stretch>
            <a:fillRect/>
          </a:stretch>
        </p:blipFill>
        <p:spPr>
          <a:xfrm>
            <a:off x="3676650" y="303530"/>
            <a:ext cx="1739265" cy="1613535"/>
          </a:xfrm>
          <a:prstGeom prst="rect">
            <a:avLst/>
          </a:prstGeom>
        </p:spPr>
      </p:pic>
      <p:pic>
        <p:nvPicPr>
          <p:cNvPr id="15" name="Picture 14" descr="01"/>
          <p:cNvPicPr>
            <a:picLocks noChangeAspect="true"/>
          </p:cNvPicPr>
          <p:nvPr/>
        </p:nvPicPr>
        <p:blipFill>
          <a:blip r:embed="rId1"/>
          <a:srcRect l="67639" t="3091" r="660" b="52795"/>
          <a:stretch>
            <a:fillRect/>
          </a:stretch>
        </p:blipFill>
        <p:spPr>
          <a:xfrm>
            <a:off x="3676015" y="1917065"/>
            <a:ext cx="1739265" cy="1613535"/>
          </a:xfrm>
          <a:prstGeom prst="rect">
            <a:avLst/>
          </a:prstGeom>
        </p:spPr>
      </p:pic>
      <p:pic>
        <p:nvPicPr>
          <p:cNvPr id="16" name="Picture 15" descr="01"/>
          <p:cNvPicPr>
            <a:picLocks noChangeAspect="true"/>
          </p:cNvPicPr>
          <p:nvPr/>
        </p:nvPicPr>
        <p:blipFill>
          <a:blip r:embed="rId1"/>
          <a:srcRect l="34433" t="53489" r="33866" b="2397"/>
          <a:stretch>
            <a:fillRect/>
          </a:stretch>
        </p:blipFill>
        <p:spPr>
          <a:xfrm>
            <a:off x="3676015" y="3530600"/>
            <a:ext cx="1739265" cy="1613535"/>
          </a:xfrm>
          <a:prstGeom prst="rect">
            <a:avLst/>
          </a:prstGeom>
        </p:spPr>
      </p:pic>
      <p:pic>
        <p:nvPicPr>
          <p:cNvPr id="24" name="Picture 23" descr="01"/>
          <p:cNvPicPr>
            <a:picLocks noChangeAspect="true"/>
          </p:cNvPicPr>
          <p:nvPr/>
        </p:nvPicPr>
        <p:blipFill>
          <a:blip r:embed="rId1"/>
          <a:srcRect l="67453" t="53177" r="846" b="2709"/>
          <a:stretch>
            <a:fillRect/>
          </a:stretch>
        </p:blipFill>
        <p:spPr>
          <a:xfrm>
            <a:off x="3676650" y="5144135"/>
            <a:ext cx="1739265" cy="1613535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421765" y="2809875"/>
            <a:ext cx="346710" cy="3327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3425" y="2804160"/>
            <a:ext cx="441960" cy="48387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421765" y="2879725"/>
            <a:ext cx="346710" cy="33274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33425" y="2874010"/>
            <a:ext cx="441960" cy="48387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412875" y="2949575"/>
            <a:ext cx="346710" cy="33274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535" y="2943860"/>
            <a:ext cx="441960" cy="48387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true"/>
          <p:nvPr/>
        </p:nvSpPr>
        <p:spPr>
          <a:xfrm>
            <a:off x="344170" y="1275715"/>
            <a:ext cx="22967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400"/>
              <a:t>2 cell types</a:t>
            </a:r>
            <a:endParaRPr lang="en-US" altLang="en-US" sz="1400"/>
          </a:p>
          <a:p>
            <a:pPr algn="ctr"/>
            <a:r>
              <a:rPr lang="en-US" altLang="en-US" sz="1400"/>
              <a:t>Varying number of batches</a:t>
            </a:r>
            <a:endParaRPr lang="en-US" altLang="en-US" sz="1400"/>
          </a:p>
        </p:txBody>
      </p:sp>
      <p:pic>
        <p:nvPicPr>
          <p:cNvPr id="43" name="Picture 42" descr="02"/>
          <p:cNvPicPr>
            <a:picLocks noChangeAspect="true"/>
          </p:cNvPicPr>
          <p:nvPr/>
        </p:nvPicPr>
        <p:blipFill>
          <a:blip r:embed="rId2"/>
          <a:srcRect l="34201" t="3056" r="34201" b="52674"/>
          <a:stretch>
            <a:fillRect/>
          </a:stretch>
        </p:blipFill>
        <p:spPr>
          <a:xfrm>
            <a:off x="5415280" y="303530"/>
            <a:ext cx="1733550" cy="1619250"/>
          </a:xfrm>
          <a:prstGeom prst="rect">
            <a:avLst/>
          </a:prstGeom>
        </p:spPr>
      </p:pic>
      <p:pic>
        <p:nvPicPr>
          <p:cNvPr id="44" name="Picture 43" descr="02"/>
          <p:cNvPicPr>
            <a:picLocks noChangeAspect="true"/>
          </p:cNvPicPr>
          <p:nvPr/>
        </p:nvPicPr>
        <p:blipFill>
          <a:blip r:embed="rId2"/>
          <a:srcRect l="67882" t="3056" r="520" b="52674"/>
          <a:stretch>
            <a:fillRect/>
          </a:stretch>
        </p:blipFill>
        <p:spPr>
          <a:xfrm>
            <a:off x="5415280" y="1911350"/>
            <a:ext cx="1733550" cy="1619250"/>
          </a:xfrm>
          <a:prstGeom prst="rect">
            <a:avLst/>
          </a:prstGeom>
        </p:spPr>
      </p:pic>
      <p:pic>
        <p:nvPicPr>
          <p:cNvPr id="45" name="Picture 44" descr="02"/>
          <p:cNvPicPr>
            <a:picLocks noChangeAspect="true"/>
          </p:cNvPicPr>
          <p:nvPr/>
        </p:nvPicPr>
        <p:blipFill>
          <a:blip r:embed="rId2"/>
          <a:srcRect l="34548" t="52795" r="33854" b="2935"/>
          <a:stretch>
            <a:fillRect/>
          </a:stretch>
        </p:blipFill>
        <p:spPr>
          <a:xfrm>
            <a:off x="5415280" y="3513455"/>
            <a:ext cx="1733550" cy="1619250"/>
          </a:xfrm>
          <a:prstGeom prst="rect">
            <a:avLst/>
          </a:prstGeom>
        </p:spPr>
      </p:pic>
      <p:pic>
        <p:nvPicPr>
          <p:cNvPr id="46" name="Picture 45" descr="02"/>
          <p:cNvPicPr>
            <a:picLocks noChangeAspect="true"/>
          </p:cNvPicPr>
          <p:nvPr/>
        </p:nvPicPr>
        <p:blipFill>
          <a:blip r:embed="rId2"/>
          <a:srcRect l="67362" t="53055" r="1040" b="2675"/>
          <a:stretch>
            <a:fillRect/>
          </a:stretch>
        </p:blipFill>
        <p:spPr>
          <a:xfrm>
            <a:off x="5415280" y="5144135"/>
            <a:ext cx="1733550" cy="1619250"/>
          </a:xfrm>
          <a:prstGeom prst="rect">
            <a:avLst/>
          </a:prstGeom>
        </p:spPr>
      </p:pic>
      <p:pic>
        <p:nvPicPr>
          <p:cNvPr id="48" name="Picture 47" descr="03"/>
          <p:cNvPicPr>
            <a:picLocks noChangeAspect="true"/>
          </p:cNvPicPr>
          <p:nvPr/>
        </p:nvPicPr>
        <p:blipFill>
          <a:blip r:embed="rId3"/>
          <a:srcRect l="34120" t="3056" r="33935" b="52674"/>
          <a:stretch>
            <a:fillRect/>
          </a:stretch>
        </p:blipFill>
        <p:spPr>
          <a:xfrm>
            <a:off x="7148830" y="303530"/>
            <a:ext cx="1752600" cy="1619250"/>
          </a:xfrm>
          <a:prstGeom prst="rect">
            <a:avLst/>
          </a:prstGeom>
        </p:spPr>
      </p:pic>
      <p:pic>
        <p:nvPicPr>
          <p:cNvPr id="49" name="Picture 48" descr="03"/>
          <p:cNvPicPr>
            <a:picLocks noChangeAspect="true"/>
          </p:cNvPicPr>
          <p:nvPr/>
        </p:nvPicPr>
        <p:blipFill>
          <a:blip r:embed="rId3"/>
          <a:srcRect l="67628" t="3056" r="427" b="52674"/>
          <a:stretch>
            <a:fillRect/>
          </a:stretch>
        </p:blipFill>
        <p:spPr>
          <a:xfrm>
            <a:off x="7148830" y="1894205"/>
            <a:ext cx="1752600" cy="1619250"/>
          </a:xfrm>
          <a:prstGeom prst="rect">
            <a:avLst/>
          </a:prstGeom>
        </p:spPr>
      </p:pic>
      <p:pic>
        <p:nvPicPr>
          <p:cNvPr id="50" name="Picture 49" descr="03"/>
          <p:cNvPicPr>
            <a:picLocks noChangeAspect="true"/>
          </p:cNvPicPr>
          <p:nvPr/>
        </p:nvPicPr>
        <p:blipFill>
          <a:blip r:embed="rId3"/>
          <a:srcRect l="34294" t="52795" r="33761" b="2935"/>
          <a:stretch>
            <a:fillRect/>
          </a:stretch>
        </p:blipFill>
        <p:spPr>
          <a:xfrm>
            <a:off x="7148830" y="3522345"/>
            <a:ext cx="1752600" cy="1619250"/>
          </a:xfrm>
          <a:prstGeom prst="rect">
            <a:avLst/>
          </a:prstGeom>
        </p:spPr>
      </p:pic>
      <p:pic>
        <p:nvPicPr>
          <p:cNvPr id="51" name="Picture 50" descr="03"/>
          <p:cNvPicPr>
            <a:picLocks noChangeAspect="true"/>
          </p:cNvPicPr>
          <p:nvPr/>
        </p:nvPicPr>
        <p:blipFill>
          <a:blip r:embed="rId3"/>
          <a:srcRect l="67628" t="53055" r="427" b="2675"/>
          <a:stretch>
            <a:fillRect/>
          </a:stretch>
        </p:blipFill>
        <p:spPr>
          <a:xfrm>
            <a:off x="7148830" y="5141595"/>
            <a:ext cx="1752600" cy="1619250"/>
          </a:xfrm>
          <a:prstGeom prst="rect">
            <a:avLst/>
          </a:prstGeom>
        </p:spPr>
      </p:pic>
      <p:pic>
        <p:nvPicPr>
          <p:cNvPr id="53" name="Picture 52" descr="04"/>
          <p:cNvPicPr>
            <a:picLocks noChangeAspect="true"/>
          </p:cNvPicPr>
          <p:nvPr/>
        </p:nvPicPr>
        <p:blipFill>
          <a:blip r:embed="rId4"/>
          <a:srcRect l="34294" t="3056" r="33935" b="52674"/>
          <a:stretch>
            <a:fillRect/>
          </a:stretch>
        </p:blipFill>
        <p:spPr>
          <a:xfrm>
            <a:off x="8901430" y="303530"/>
            <a:ext cx="1743075" cy="1619250"/>
          </a:xfrm>
          <a:prstGeom prst="rect">
            <a:avLst/>
          </a:prstGeom>
        </p:spPr>
      </p:pic>
      <p:pic>
        <p:nvPicPr>
          <p:cNvPr id="54" name="Picture 53" descr="04"/>
          <p:cNvPicPr>
            <a:picLocks noChangeAspect="true"/>
          </p:cNvPicPr>
          <p:nvPr/>
        </p:nvPicPr>
        <p:blipFill>
          <a:blip r:embed="rId4"/>
          <a:srcRect l="68148" t="3316" r="81" b="52414"/>
          <a:stretch>
            <a:fillRect/>
          </a:stretch>
        </p:blipFill>
        <p:spPr>
          <a:xfrm>
            <a:off x="8901430" y="1922780"/>
            <a:ext cx="1743075" cy="1619250"/>
          </a:xfrm>
          <a:prstGeom prst="rect">
            <a:avLst/>
          </a:prstGeom>
        </p:spPr>
      </p:pic>
      <p:pic>
        <p:nvPicPr>
          <p:cNvPr id="55" name="Picture 54" descr="04"/>
          <p:cNvPicPr>
            <a:picLocks noChangeAspect="true"/>
          </p:cNvPicPr>
          <p:nvPr/>
        </p:nvPicPr>
        <p:blipFill>
          <a:blip r:embed="rId4"/>
          <a:srcRect l="34467" t="53055" r="33762" b="2675"/>
          <a:stretch>
            <a:fillRect/>
          </a:stretch>
        </p:blipFill>
        <p:spPr>
          <a:xfrm>
            <a:off x="8901430" y="3513455"/>
            <a:ext cx="1743075" cy="1619250"/>
          </a:xfrm>
          <a:prstGeom prst="rect">
            <a:avLst/>
          </a:prstGeom>
        </p:spPr>
      </p:pic>
      <p:pic>
        <p:nvPicPr>
          <p:cNvPr id="56" name="Picture 55" descr="04"/>
          <p:cNvPicPr>
            <a:picLocks noChangeAspect="true"/>
          </p:cNvPicPr>
          <p:nvPr/>
        </p:nvPicPr>
        <p:blipFill>
          <a:blip r:embed="rId4"/>
          <a:srcRect l="67280" t="53315" r="949" b="2415"/>
          <a:stretch>
            <a:fillRect/>
          </a:stretch>
        </p:blipFill>
        <p:spPr>
          <a:xfrm>
            <a:off x="8901430" y="5161280"/>
            <a:ext cx="1743075" cy="1619250"/>
          </a:xfrm>
          <a:prstGeom prst="rect">
            <a:avLst/>
          </a:prstGeom>
        </p:spPr>
      </p:pic>
      <p:sp>
        <p:nvSpPr>
          <p:cNvPr id="57" name="Text Box 56"/>
          <p:cNvSpPr txBox="true"/>
          <p:nvPr/>
        </p:nvSpPr>
        <p:spPr>
          <a:xfrm>
            <a:off x="9618345" y="-33020"/>
            <a:ext cx="419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</a:t>
            </a:r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Human cell atlas: PBMCs, many scRNAseq protocols</a:t>
            </a:r>
            <a:endParaRPr lang="en-US" altLang="en-US"/>
          </a:p>
        </p:txBody>
      </p:sp>
      <p:pic>
        <p:nvPicPr>
          <p:cNvPr id="12" name="Picture 11" descr="umap_batch"/>
          <p:cNvPicPr>
            <a:picLocks noChangeAspect="true"/>
          </p:cNvPicPr>
          <p:nvPr/>
        </p:nvPicPr>
        <p:blipFill>
          <a:blip r:embed="rId1"/>
          <a:srcRect l="33079" b="52847"/>
          <a:stretch>
            <a:fillRect/>
          </a:stretch>
        </p:blipFill>
        <p:spPr>
          <a:xfrm>
            <a:off x="1205865" y="4053840"/>
            <a:ext cx="5507355" cy="2586990"/>
          </a:xfrm>
          <a:prstGeom prst="rect">
            <a:avLst/>
          </a:prstGeom>
        </p:spPr>
      </p:pic>
      <p:pic>
        <p:nvPicPr>
          <p:cNvPr id="13" name="Picture 12" descr="umap_batch"/>
          <p:cNvPicPr>
            <a:picLocks noChangeAspect="true"/>
          </p:cNvPicPr>
          <p:nvPr/>
        </p:nvPicPr>
        <p:blipFill>
          <a:blip r:embed="rId1"/>
          <a:srcRect l="33326" t="50475" r="-247" b="2372"/>
          <a:stretch>
            <a:fillRect/>
          </a:stretch>
        </p:blipFill>
        <p:spPr>
          <a:xfrm>
            <a:off x="6640830" y="4053840"/>
            <a:ext cx="5507355" cy="2586990"/>
          </a:xfrm>
          <a:prstGeom prst="rect">
            <a:avLst/>
          </a:prstGeom>
        </p:spPr>
      </p:pic>
      <p:pic>
        <p:nvPicPr>
          <p:cNvPr id="16" name="Picture 15" descr="umap_celltypes"/>
          <p:cNvPicPr>
            <a:picLocks noChangeAspect="true"/>
          </p:cNvPicPr>
          <p:nvPr/>
        </p:nvPicPr>
        <p:blipFill>
          <a:blip r:embed="rId2"/>
          <a:srcRect l="34468" b="52847"/>
          <a:stretch>
            <a:fillRect/>
          </a:stretch>
        </p:blipFill>
        <p:spPr>
          <a:xfrm>
            <a:off x="1320165" y="1346200"/>
            <a:ext cx="5393055" cy="2586990"/>
          </a:xfrm>
          <a:prstGeom prst="rect">
            <a:avLst/>
          </a:prstGeom>
        </p:spPr>
      </p:pic>
      <p:pic>
        <p:nvPicPr>
          <p:cNvPr id="17" name="Picture 16" descr="umap_celltypes"/>
          <p:cNvPicPr>
            <a:picLocks noChangeAspect="true"/>
          </p:cNvPicPr>
          <p:nvPr/>
        </p:nvPicPr>
        <p:blipFill>
          <a:blip r:embed="rId2"/>
          <a:srcRect l="34730" t="50278" r="-262" b="2569"/>
          <a:stretch>
            <a:fillRect/>
          </a:stretch>
        </p:blipFill>
        <p:spPr>
          <a:xfrm>
            <a:off x="6755130" y="1346200"/>
            <a:ext cx="5393055" cy="2586990"/>
          </a:xfrm>
          <a:prstGeom prst="rect">
            <a:avLst/>
          </a:prstGeom>
        </p:spPr>
      </p:pic>
      <p:pic>
        <p:nvPicPr>
          <p:cNvPr id="18" name="Picture 17" descr="umap_celltypes"/>
          <p:cNvPicPr>
            <a:picLocks noChangeAspect="true"/>
          </p:cNvPicPr>
          <p:nvPr/>
        </p:nvPicPr>
        <p:blipFill>
          <a:blip r:embed="rId2"/>
          <a:srcRect l="17524" t="74827" r="69706" b="4456"/>
          <a:stretch>
            <a:fillRect/>
          </a:stretch>
        </p:blipFill>
        <p:spPr>
          <a:xfrm>
            <a:off x="259080" y="2133600"/>
            <a:ext cx="1050925" cy="1136650"/>
          </a:xfrm>
          <a:prstGeom prst="rect">
            <a:avLst/>
          </a:prstGeom>
        </p:spPr>
      </p:pic>
      <p:pic>
        <p:nvPicPr>
          <p:cNvPr id="19" name="Picture 18" descr="umap_batch"/>
          <p:cNvPicPr>
            <a:picLocks noChangeAspect="true"/>
          </p:cNvPicPr>
          <p:nvPr/>
        </p:nvPicPr>
        <p:blipFill>
          <a:blip r:embed="rId1"/>
          <a:srcRect l="16775" t="74433" r="72986" b="3125"/>
          <a:stretch>
            <a:fillRect/>
          </a:stretch>
        </p:blipFill>
        <p:spPr>
          <a:xfrm>
            <a:off x="259080" y="4732020"/>
            <a:ext cx="842645" cy="12312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Conclusions on the number of batches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en-US"/>
              <a:t>Seurat scales well with number of batches (it naively extends the strategy used for n=2)</a:t>
            </a:r>
            <a:endParaRPr lang="en-US" altLang="en-US"/>
          </a:p>
          <a:p>
            <a:r>
              <a:rPr lang="en-US" altLang="en-US"/>
              <a:t>Harmony and Liger undercorrect batch effects when too many batches present. Increase number of optimization rounds?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Rectangle 36"/>
          <p:cNvSpPr/>
          <p:nvPr/>
        </p:nvSpPr>
        <p:spPr>
          <a:xfrm>
            <a:off x="552450" y="2524760"/>
            <a:ext cx="1390650" cy="15087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6515" y="303530"/>
            <a:ext cx="3813810" cy="497205"/>
          </a:xfrm>
        </p:spPr>
        <p:txBody>
          <a:bodyPr>
            <a:normAutofit/>
          </a:bodyPr>
          <a:p>
            <a:r>
              <a:rPr lang="en-US" altLang="en-US">
                <a:sym typeface="+mn-ea"/>
              </a:rPr>
              <a:t>Trajectories</a:t>
            </a:r>
            <a:endParaRPr lang="en-US" altLang="en-US">
              <a:latin typeface="+mn-lt"/>
              <a:cs typeface="+mn-lt"/>
              <a:sym typeface="+mn-ea"/>
            </a:endParaRPr>
          </a:p>
        </p:txBody>
      </p:sp>
      <p:sp>
        <p:nvSpPr>
          <p:cNvPr id="11" name="Text Box 10"/>
          <p:cNvSpPr txBox="true"/>
          <p:nvPr/>
        </p:nvSpPr>
        <p:spPr>
          <a:xfrm>
            <a:off x="4703445" y="-330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</a:t>
            </a:r>
            <a:endParaRPr lang="en-US" altLang="en-US"/>
          </a:p>
        </p:txBody>
      </p:sp>
      <p:sp>
        <p:nvSpPr>
          <p:cNvPr id="17" name="Text Box 16"/>
          <p:cNvSpPr txBox="true"/>
          <p:nvPr/>
        </p:nvSpPr>
        <p:spPr>
          <a:xfrm>
            <a:off x="7041515" y="-330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5</a:t>
            </a:r>
            <a:endParaRPr lang="en-US" altLang="en-US"/>
          </a:p>
        </p:txBody>
      </p:sp>
      <p:sp>
        <p:nvSpPr>
          <p:cNvPr id="28" name="Text Box 27"/>
          <p:cNvSpPr txBox="true"/>
          <p:nvPr/>
        </p:nvSpPr>
        <p:spPr>
          <a:xfrm>
            <a:off x="2640965" y="907415"/>
            <a:ext cx="99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Raw</a:t>
            </a:r>
            <a:endParaRPr lang="en-US" altLang="en-US"/>
          </a:p>
        </p:txBody>
      </p:sp>
      <p:sp>
        <p:nvSpPr>
          <p:cNvPr id="29" name="Text Box 28"/>
          <p:cNvSpPr txBox="true"/>
          <p:nvPr/>
        </p:nvSpPr>
        <p:spPr>
          <a:xfrm>
            <a:off x="2569845" y="252476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Harmony</a:t>
            </a:r>
            <a:endParaRPr lang="en-US" altLang="en-US"/>
          </a:p>
        </p:txBody>
      </p:sp>
      <p:sp>
        <p:nvSpPr>
          <p:cNvPr id="30" name="Text Box 29"/>
          <p:cNvSpPr txBox="true"/>
          <p:nvPr/>
        </p:nvSpPr>
        <p:spPr>
          <a:xfrm>
            <a:off x="2569210" y="413893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Liger</a:t>
            </a:r>
            <a:endParaRPr lang="en-US" altLang="en-US"/>
          </a:p>
        </p:txBody>
      </p:sp>
      <p:sp>
        <p:nvSpPr>
          <p:cNvPr id="31" name="Text Box 30"/>
          <p:cNvSpPr txBox="true"/>
          <p:nvPr/>
        </p:nvSpPr>
        <p:spPr>
          <a:xfrm>
            <a:off x="2569845" y="578675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Seurat</a:t>
            </a:r>
            <a:endParaRPr lang="en-US" altLang="en-US"/>
          </a:p>
        </p:txBody>
      </p:sp>
      <p:sp>
        <p:nvSpPr>
          <p:cNvPr id="38" name="Text Box 37"/>
          <p:cNvSpPr txBox="true"/>
          <p:nvPr/>
        </p:nvSpPr>
        <p:spPr>
          <a:xfrm>
            <a:off x="781050" y="2156460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/>
              <a:t>Truth</a:t>
            </a:r>
            <a:endParaRPr lang="en-US" altLang="en-US" b="1"/>
          </a:p>
        </p:txBody>
      </p:sp>
      <p:sp>
        <p:nvSpPr>
          <p:cNvPr id="39" name="Text Box 38"/>
          <p:cNvSpPr txBox="true"/>
          <p:nvPr/>
        </p:nvSpPr>
        <p:spPr>
          <a:xfrm>
            <a:off x="947420" y="403352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UMAP1</a:t>
            </a:r>
            <a:endParaRPr lang="en-US" altLang="en-US" sz="1200"/>
          </a:p>
        </p:txBody>
      </p:sp>
      <p:sp>
        <p:nvSpPr>
          <p:cNvPr id="40" name="Text Box 39"/>
          <p:cNvSpPr txBox="true"/>
          <p:nvPr/>
        </p:nvSpPr>
        <p:spPr>
          <a:xfrm rot="16200000">
            <a:off x="60960" y="282067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UMAP2</a:t>
            </a:r>
            <a:endParaRPr lang="en-US" altLang="en-US" sz="1200"/>
          </a:p>
        </p:txBody>
      </p:sp>
      <p:sp>
        <p:nvSpPr>
          <p:cNvPr id="42" name="Text Box 41"/>
          <p:cNvSpPr txBox="true"/>
          <p:nvPr/>
        </p:nvSpPr>
        <p:spPr>
          <a:xfrm>
            <a:off x="-5080" y="1275715"/>
            <a:ext cx="3714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400"/>
              <a:t>2 batches,</a:t>
            </a:r>
            <a:endParaRPr lang="en-US" altLang="en-US" sz="1400"/>
          </a:p>
          <a:p>
            <a:pPr algn="ctr"/>
            <a:r>
              <a:rPr lang="en-US" altLang="en-US" sz="1400"/>
              <a:t>2 continuous cell types with a common origin</a:t>
            </a:r>
            <a:endParaRPr lang="en-US" altLang="en-US" sz="1400"/>
          </a:p>
        </p:txBody>
      </p:sp>
      <p:sp>
        <p:nvSpPr>
          <p:cNvPr id="3" name="Title 1"/>
          <p:cNvSpPr>
            <a:spLocks noGrp="true"/>
          </p:cNvSpPr>
          <p:nvPr/>
        </p:nvSpPr>
        <p:spPr>
          <a:xfrm>
            <a:off x="3097530" y="-97155"/>
            <a:ext cx="3813810" cy="497205"/>
          </a:xfrm>
          <a:prstGeom prst="rect">
            <a:avLst/>
          </a:prstGeom>
        </p:spPr>
        <p:txBody>
          <a:bodyPr vert="horz" lIns="91440" tIns="45720" rIns="91440" bIns="45720" rtlCol="0" anchor="ctr" anchorCtr="fals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600" b="0">
                <a:latin typeface="+mn-lt"/>
                <a:cs typeface="+mn-lt"/>
                <a:sym typeface="+mn-ea"/>
              </a:rPr>
              <a:t>Effect sizes:</a:t>
            </a:r>
            <a:endParaRPr lang="en-US" altLang="en-US" sz="1600" b="0">
              <a:latin typeface="+mn-lt"/>
              <a:cs typeface="+mn-lt"/>
              <a:sym typeface="+mn-ea"/>
            </a:endParaRPr>
          </a:p>
        </p:txBody>
      </p:sp>
      <p:pic>
        <p:nvPicPr>
          <p:cNvPr id="4" name="Picture 3" descr="02"/>
          <p:cNvPicPr>
            <a:picLocks noChangeAspect="true"/>
          </p:cNvPicPr>
          <p:nvPr/>
        </p:nvPicPr>
        <p:blipFill>
          <a:blip r:embed="rId1"/>
          <a:srcRect l="33056" t="2934" r="34120" b="52951"/>
          <a:stretch>
            <a:fillRect/>
          </a:stretch>
        </p:blipFill>
        <p:spPr>
          <a:xfrm>
            <a:off x="3967480" y="288925"/>
            <a:ext cx="1800860" cy="1613535"/>
          </a:xfrm>
          <a:prstGeom prst="rect">
            <a:avLst/>
          </a:prstGeom>
        </p:spPr>
      </p:pic>
      <p:pic>
        <p:nvPicPr>
          <p:cNvPr id="5" name="Picture 4" descr="03"/>
          <p:cNvPicPr>
            <a:picLocks noChangeAspect="true"/>
          </p:cNvPicPr>
          <p:nvPr/>
        </p:nvPicPr>
        <p:blipFill>
          <a:blip r:embed="rId2"/>
          <a:srcRect l="34398" t="3108" r="33484" b="52622"/>
          <a:stretch>
            <a:fillRect/>
          </a:stretch>
        </p:blipFill>
        <p:spPr>
          <a:xfrm>
            <a:off x="6315075" y="281940"/>
            <a:ext cx="1762125" cy="1619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7385" y="3239135"/>
            <a:ext cx="523875" cy="806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5485" y="3281680"/>
            <a:ext cx="523875" cy="8064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20400000">
            <a:off x="1144905" y="3159760"/>
            <a:ext cx="561340" cy="122555"/>
            <a:chOff x="1876" y="5101"/>
            <a:chExt cx="884" cy="193"/>
          </a:xfrm>
        </p:grpSpPr>
        <p:sp>
          <p:nvSpPr>
            <p:cNvPr id="9" name="Rectangle 8"/>
            <p:cNvSpPr/>
            <p:nvPr/>
          </p:nvSpPr>
          <p:spPr>
            <a:xfrm>
              <a:off x="1876" y="5101"/>
              <a:ext cx="825" cy="127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36" y="5168"/>
              <a:ext cx="825" cy="12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19" name="Picture 18" descr="02"/>
          <p:cNvPicPr>
            <a:picLocks noChangeAspect="true"/>
          </p:cNvPicPr>
          <p:nvPr/>
        </p:nvPicPr>
        <p:blipFill>
          <a:blip r:embed="rId1"/>
          <a:srcRect l="67605" t="3455" r="-429" b="52430"/>
          <a:stretch>
            <a:fillRect/>
          </a:stretch>
        </p:blipFill>
        <p:spPr>
          <a:xfrm>
            <a:off x="4024630" y="1902460"/>
            <a:ext cx="1800860" cy="1613535"/>
          </a:xfrm>
          <a:prstGeom prst="rect">
            <a:avLst/>
          </a:prstGeom>
        </p:spPr>
      </p:pic>
      <p:pic>
        <p:nvPicPr>
          <p:cNvPr id="20" name="Picture 19" descr="02"/>
          <p:cNvPicPr>
            <a:picLocks noChangeAspect="true"/>
          </p:cNvPicPr>
          <p:nvPr/>
        </p:nvPicPr>
        <p:blipFill>
          <a:blip r:embed="rId1"/>
          <a:srcRect l="34792" t="52414" r="32384" b="3471"/>
          <a:stretch>
            <a:fillRect/>
          </a:stretch>
        </p:blipFill>
        <p:spPr>
          <a:xfrm>
            <a:off x="4024630" y="3515995"/>
            <a:ext cx="1800860" cy="1613535"/>
          </a:xfrm>
          <a:prstGeom prst="rect">
            <a:avLst/>
          </a:prstGeom>
        </p:spPr>
      </p:pic>
      <p:pic>
        <p:nvPicPr>
          <p:cNvPr id="21" name="Picture 20" descr="02"/>
          <p:cNvPicPr>
            <a:picLocks noChangeAspect="true"/>
          </p:cNvPicPr>
          <p:nvPr/>
        </p:nvPicPr>
        <p:blipFill>
          <a:blip r:embed="rId1"/>
          <a:srcRect l="67605" t="53455" r="-429" b="2430"/>
          <a:stretch>
            <a:fillRect/>
          </a:stretch>
        </p:blipFill>
        <p:spPr>
          <a:xfrm>
            <a:off x="4024630" y="5205730"/>
            <a:ext cx="1800860" cy="1613535"/>
          </a:xfrm>
          <a:prstGeom prst="rect">
            <a:avLst/>
          </a:prstGeom>
        </p:spPr>
      </p:pic>
      <p:pic>
        <p:nvPicPr>
          <p:cNvPr id="23" name="Picture 22" descr="03"/>
          <p:cNvPicPr>
            <a:picLocks noChangeAspect="true"/>
          </p:cNvPicPr>
          <p:nvPr/>
        </p:nvPicPr>
        <p:blipFill>
          <a:blip r:embed="rId2"/>
          <a:srcRect l="67210" t="2848" r="672" b="52882"/>
          <a:stretch>
            <a:fillRect/>
          </a:stretch>
        </p:blipFill>
        <p:spPr>
          <a:xfrm>
            <a:off x="6315710" y="1902460"/>
            <a:ext cx="1762125" cy="1619250"/>
          </a:xfrm>
          <a:prstGeom prst="rect">
            <a:avLst/>
          </a:prstGeom>
        </p:spPr>
      </p:pic>
      <p:pic>
        <p:nvPicPr>
          <p:cNvPr id="32" name="Picture 31" descr="03"/>
          <p:cNvPicPr>
            <a:picLocks noChangeAspect="true"/>
          </p:cNvPicPr>
          <p:nvPr/>
        </p:nvPicPr>
        <p:blipFill>
          <a:blip r:embed="rId2"/>
          <a:srcRect l="34224" t="53367" r="33658" b="2363"/>
          <a:stretch>
            <a:fillRect/>
          </a:stretch>
        </p:blipFill>
        <p:spPr>
          <a:xfrm>
            <a:off x="6315710" y="3521710"/>
            <a:ext cx="1762125" cy="1619250"/>
          </a:xfrm>
          <a:prstGeom prst="rect">
            <a:avLst/>
          </a:prstGeom>
        </p:spPr>
      </p:pic>
      <p:pic>
        <p:nvPicPr>
          <p:cNvPr id="47" name="Picture 46" descr="03"/>
          <p:cNvPicPr>
            <a:picLocks noChangeAspect="true"/>
          </p:cNvPicPr>
          <p:nvPr/>
        </p:nvPicPr>
        <p:blipFill>
          <a:blip r:embed="rId2"/>
          <a:srcRect l="67731" t="53107" r="151" b="2623"/>
          <a:stretch>
            <a:fillRect/>
          </a:stretch>
        </p:blipFill>
        <p:spPr>
          <a:xfrm>
            <a:off x="6315075" y="5161280"/>
            <a:ext cx="1762125" cy="1619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Conclusions on trajectories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en-US"/>
              <a:t>Seurat appears to be sensitive and accurately retains continuous relationships</a:t>
            </a:r>
            <a:endParaRPr lang="en-US" altLang="en-US"/>
          </a:p>
          <a:p>
            <a:r>
              <a:rPr lang="en-US" altLang="en-US">
                <a:sym typeface="+mn-ea"/>
              </a:rPr>
              <a:t>Liger corrects for the batch effect but obfuscates the trajectory</a:t>
            </a:r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Harmony is less sensitive and may break the trajectories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" altLang="en-US"/>
              <a:t>Conclusions</a:t>
            </a:r>
            <a:endParaRPr lang="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en-US"/>
              <a:t>Seurat v3 </a:t>
            </a:r>
            <a:r>
              <a:rPr lang="" altLang="en-US"/>
              <a:t>is the most sensitive but also tends to overcorrect</a:t>
            </a:r>
            <a:endParaRPr lang="" altLang="en-US"/>
          </a:p>
          <a:p>
            <a:r>
              <a:rPr lang="en-US" altLang="en-US"/>
              <a:t>Harmony misses small biological heterogeneity in the presence of a strong batch effect, but that does not seem to be a problem with real datasets. Can be mitigated with parameters if necessary</a:t>
            </a:r>
            <a:endParaRPr lang="en-US" altLang="en-US"/>
          </a:p>
          <a:p>
            <a:pPr lvl="0"/>
            <a:r>
              <a:rPr lang="en-US" altLang="en-US"/>
              <a:t>Liger sometimes undercorrects or merges rare cell types</a:t>
            </a:r>
            <a:endParaRPr lang="en-US" altLang="en-US"/>
          </a:p>
          <a:p>
            <a:pPr lvl="0"/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3128645" y="3657600"/>
          <a:ext cx="5554345" cy="232664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190625"/>
                <a:gridCol w="1000125"/>
                <a:gridCol w="1809750"/>
                <a:gridCol w="1553845"/>
              </a:tblGrid>
              <a:tr h="1188720"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Strong batch effect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Distinct batch compositions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Trajectories</a:t>
                      </a:r>
                      <a:endParaRPr lang="en-US" altLang="en-US"/>
                    </a:p>
                  </a:txBody>
                  <a:tcPr/>
                </a:tc>
              </a:tr>
              <a:tr h="354330"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Harmony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sz="1800">
                          <a:sym typeface="+mn-ea"/>
                        </a:rPr>
                        <a:t>✓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X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Liger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X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sz="1800">
                          <a:sym typeface="+mn-ea"/>
                        </a:rPr>
                        <a:t>✓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~</a:t>
                      </a:r>
                      <a:endParaRPr lang="en-US" altLang="en-US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Seurat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/>
                        <a:t>✓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sz="1800">
                          <a:sym typeface="+mn-ea"/>
                        </a:rPr>
                        <a:t>✓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Questions?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Selected algorithms</a:t>
            </a:r>
            <a:endParaRPr lang="en-US" altLang="en-US"/>
          </a:p>
        </p:txBody>
      </p:sp>
      <p:pic>
        <p:nvPicPr>
          <p:cNvPr id="8" name="Picture 7" descr="Screenshot from 2021-01-25 12-44-18"/>
          <p:cNvPicPr>
            <a:picLocks noChangeAspect="true"/>
          </p:cNvPicPr>
          <p:nvPr/>
        </p:nvPicPr>
        <p:blipFill>
          <a:blip r:embed="rId1"/>
          <a:srcRect l="975" t="-140"/>
          <a:stretch>
            <a:fillRect/>
          </a:stretch>
        </p:blipFill>
        <p:spPr>
          <a:xfrm>
            <a:off x="313690" y="1668145"/>
            <a:ext cx="5329555" cy="277177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995035" y="1584325"/>
            <a:ext cx="5993765" cy="4283075"/>
            <a:chOff x="5263" y="2999"/>
            <a:chExt cx="9674" cy="7356"/>
          </a:xfrm>
        </p:grpSpPr>
        <p:pic>
          <p:nvPicPr>
            <p:cNvPr id="7" name="Picture 6" descr="Screenshot from 2021-01-25 12-44-34"/>
            <p:cNvPicPr>
              <a:picLocks noChangeAspect="true"/>
            </p:cNvPicPr>
            <p:nvPr/>
          </p:nvPicPr>
          <p:blipFill>
            <a:blip r:embed="rId2"/>
            <a:srcRect l="22197" t="15275" r="16730" b="2166"/>
            <a:stretch>
              <a:fillRect/>
            </a:stretch>
          </p:blipFill>
          <p:spPr>
            <a:xfrm>
              <a:off x="5263" y="2999"/>
              <a:ext cx="9674" cy="735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445" y="4211"/>
              <a:ext cx="6850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45" y="4681"/>
              <a:ext cx="6850" cy="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45" y="9222"/>
              <a:ext cx="6850" cy="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72135" y="3726180"/>
            <a:ext cx="478790" cy="4597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4"/>
          <p:cNvSpPr txBox="true"/>
          <p:nvPr/>
        </p:nvSpPr>
        <p:spPr>
          <a:xfrm>
            <a:off x="7499350" y="6127750"/>
            <a:ext cx="36366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Tran et al., Genome Biology, 2020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Harmony</a:t>
            </a:r>
            <a:endParaRPr lang="en-US" altLang="en-US"/>
          </a:p>
        </p:txBody>
      </p:sp>
      <p:pic>
        <p:nvPicPr>
          <p:cNvPr id="6" name="Content Placeholder 5" descr="Screenshot from 2021-01-25 12-46-19"/>
          <p:cNvPicPr>
            <a:picLocks noChangeAspect="true"/>
          </p:cNvPicPr>
          <p:nvPr>
            <p:ph idx="1"/>
          </p:nvPr>
        </p:nvPicPr>
        <p:blipFill>
          <a:blip r:embed="rId1"/>
          <a:srcRect l="29256" t="29068" r="13487" b="32847"/>
          <a:stretch>
            <a:fillRect/>
          </a:stretch>
        </p:blipFill>
        <p:spPr>
          <a:xfrm>
            <a:off x="1464945" y="1767205"/>
            <a:ext cx="8881745" cy="332359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5461000" y="5873750"/>
            <a:ext cx="5702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/>
              <a:t>Korsunsky</a:t>
            </a:r>
            <a:r>
              <a:rPr lang="en-US" altLang="en-US"/>
              <a:t> et al, Nature Methods, 2019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551815" y="3244850"/>
            <a:ext cx="913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PCA -&gt;</a:t>
            </a:r>
            <a:endParaRPr lang="" altLang="en-US"/>
          </a:p>
        </p:txBody>
      </p:sp>
      <p:sp>
        <p:nvSpPr>
          <p:cNvPr id="5" name="Text Box 4"/>
          <p:cNvSpPr txBox="true"/>
          <p:nvPr/>
        </p:nvSpPr>
        <p:spPr>
          <a:xfrm>
            <a:off x="10486390" y="3244850"/>
            <a:ext cx="138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-&gt; Harmony</a:t>
            </a:r>
            <a:endParaRPr lang="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Liger</a:t>
            </a:r>
            <a:endParaRPr lang="en-US" altLang="en-US"/>
          </a:p>
        </p:txBody>
      </p:sp>
      <p:pic>
        <p:nvPicPr>
          <p:cNvPr id="5" name="Content Placeholder 4" descr="Screenshot from 2021-01-25 12-48-59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7470" y="2296160"/>
            <a:ext cx="9115425" cy="340995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8064500" y="5706110"/>
            <a:ext cx="35172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/>
              <a:t>Welch</a:t>
            </a:r>
            <a:r>
              <a:rPr lang="en-US" altLang="en-US"/>
              <a:t> et al, Cell, 2019</a:t>
            </a:r>
            <a:endParaRPr lang="en-US" altLang="en-US"/>
          </a:p>
          <a:p>
            <a:pPr algn="r"/>
            <a:r>
              <a:rPr lang="en-US" altLang="en-US"/>
              <a:t>Liu et al, Nature Protocols, 2020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Seurat (v3)</a:t>
            </a:r>
            <a:endParaRPr lang="en-US" altLang="en-US"/>
          </a:p>
        </p:txBody>
      </p:sp>
      <p:pic>
        <p:nvPicPr>
          <p:cNvPr id="4" name="Picture 3" descr="Screenshot from 2021-01-25 21-45-4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935" y="1489075"/>
            <a:ext cx="8406130" cy="4794885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9099550" y="6283960"/>
            <a:ext cx="244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/>
              <a:t>Stuart et al, Cell, 2019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Simulation framework: splatter</a:t>
            </a:r>
            <a:endParaRPr lang="en-US" altLang="en-US"/>
          </a:p>
        </p:txBody>
      </p:sp>
      <p:pic>
        <p:nvPicPr>
          <p:cNvPr id="6" name="Picture 5" descr="Screenshot from 2021-01-25 21-58-5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775" y="1146175"/>
            <a:ext cx="4312920" cy="552958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5683250" y="1936750"/>
            <a:ext cx="62109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multiplied by a </a:t>
            </a:r>
            <a:r>
              <a:rPr lang="" altLang="en-US"/>
              <a:t>(1+</a:t>
            </a:r>
            <a:r>
              <a:rPr lang="en-US" altLang="en-US"/>
              <a:t>log-normal</a:t>
            </a:r>
            <a:r>
              <a:rPr lang="" altLang="en-US"/>
              <a:t>)</a:t>
            </a:r>
            <a:r>
              <a:rPr lang="en-US" altLang="en-US"/>
              <a:t> term for differential expression of</a:t>
            </a:r>
            <a:r>
              <a:rPr lang="" altLang="en-US"/>
              <a:t> </a:t>
            </a:r>
            <a:r>
              <a:rPr lang="en-US" altLang="en-US"/>
              <a:t>a fraction of the genes to simulate cell types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multiplied </a:t>
            </a:r>
            <a:r>
              <a:rPr lang="en-US" altLang="en-US">
                <a:sym typeface="+mn-ea"/>
              </a:rPr>
              <a:t>(1+log-normal)</a:t>
            </a:r>
            <a:r>
              <a:rPr lang="" altLang="en-US">
                <a:sym typeface="+mn-ea"/>
              </a:rPr>
              <a:t> </a:t>
            </a:r>
            <a:r>
              <a:rPr lang="en-US" altLang="en-US"/>
              <a:t>term across all genes for batch effects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multiplied by an interpolated </a:t>
            </a:r>
            <a:r>
              <a:rPr lang="en-US" altLang="en-US">
                <a:sym typeface="+mn-ea"/>
              </a:rPr>
              <a:t>(1+log-normal)</a:t>
            </a:r>
            <a:r>
              <a:rPr lang="" altLang="en-US">
                <a:sym typeface="+mn-ea"/>
              </a:rPr>
              <a:t> </a:t>
            </a:r>
            <a:r>
              <a:rPr lang="en-US" altLang="en-US"/>
              <a:t>term across a fraction of the genes for trajectories</a:t>
            </a:r>
            <a:endParaRPr lang="en-US" altLang="en-US"/>
          </a:p>
        </p:txBody>
      </p:sp>
      <p:cxnSp>
        <p:nvCxnSpPr>
          <p:cNvPr id="8" name="Straight Arrow Connector 7"/>
          <p:cNvCxnSpPr/>
          <p:nvPr/>
        </p:nvCxnSpPr>
        <p:spPr>
          <a:xfrm flipV="true">
            <a:off x="4781550" y="2292350"/>
            <a:ext cx="876300" cy="203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756150" y="2825750"/>
            <a:ext cx="939800" cy="12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718050" y="2978150"/>
            <a:ext cx="1041400" cy="635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true"/>
          <p:nvPr/>
        </p:nvSpPr>
        <p:spPr>
          <a:xfrm>
            <a:off x="7334250" y="6013450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Zappia et al, Genome Biology, 2017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Questions adressed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fr-FR" altLang="en-US"/>
              <a:t>Sensitivity: a</a:t>
            </a:r>
            <a:r>
              <a:rPr lang="en-US" altLang="en-US"/>
              <a:t>re the different algorithms able to correct for batch effects?</a:t>
            </a:r>
            <a:endParaRPr lang="en-US" altLang="en-US"/>
          </a:p>
          <a:p>
            <a:endParaRPr lang="en-US" altLang="en-US"/>
          </a:p>
          <a:p>
            <a:r>
              <a:rPr lang="fr-FR" altLang="en-US"/>
              <a:t>Specificity: </a:t>
            </a:r>
            <a:r>
              <a:rPr lang="en-US" altLang="en-US"/>
              <a:t>Do they accurately retain biological variation? Do they preserve discrete cell identities? Continuums?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Do they scale well with increasing numbers of batches?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Rectangle 36"/>
          <p:cNvSpPr/>
          <p:nvPr/>
        </p:nvSpPr>
        <p:spPr>
          <a:xfrm>
            <a:off x="552450" y="2524760"/>
            <a:ext cx="1390650" cy="8674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99390" y="33020"/>
            <a:ext cx="3509010" cy="497205"/>
          </a:xfrm>
        </p:spPr>
        <p:txBody>
          <a:bodyPr>
            <a:normAutofit/>
          </a:bodyPr>
          <a:p>
            <a:r>
              <a:rPr lang="en-US" altLang="en-US">
                <a:latin typeface="+mn-lt"/>
                <a:cs typeface="+mn-lt"/>
              </a:rPr>
              <a:t>“Cell type” effect size</a:t>
            </a:r>
            <a:endParaRPr lang="en-US" altLang="en-US">
              <a:latin typeface="+mn-lt"/>
              <a:cs typeface="+mn-lt"/>
            </a:endParaRPr>
          </a:p>
        </p:txBody>
      </p:sp>
      <p:pic>
        <p:nvPicPr>
          <p:cNvPr id="4" name="Picture 3" descr="01"/>
          <p:cNvPicPr>
            <a:picLocks noChangeAspect="true"/>
          </p:cNvPicPr>
          <p:nvPr/>
        </p:nvPicPr>
        <p:blipFill>
          <a:blip r:embed="rId1"/>
          <a:srcRect l="34352" t="2830" r="34363" b="52517"/>
          <a:stretch>
            <a:fillRect/>
          </a:stretch>
        </p:blipFill>
        <p:spPr>
          <a:xfrm>
            <a:off x="3783330" y="269240"/>
            <a:ext cx="1716405" cy="1633220"/>
          </a:xfrm>
          <a:prstGeom prst="rect">
            <a:avLst/>
          </a:prstGeom>
        </p:spPr>
      </p:pic>
      <p:pic>
        <p:nvPicPr>
          <p:cNvPr id="8" name="Picture 7" descr="01"/>
          <p:cNvPicPr>
            <a:picLocks noChangeAspect="true"/>
          </p:cNvPicPr>
          <p:nvPr/>
        </p:nvPicPr>
        <p:blipFill>
          <a:blip r:embed="rId1"/>
          <a:srcRect l="67952" t="3108" r="763" b="52239"/>
          <a:stretch>
            <a:fillRect/>
          </a:stretch>
        </p:blipFill>
        <p:spPr>
          <a:xfrm>
            <a:off x="3783330" y="1902460"/>
            <a:ext cx="1716405" cy="1633220"/>
          </a:xfrm>
          <a:prstGeom prst="rect">
            <a:avLst/>
          </a:prstGeom>
        </p:spPr>
      </p:pic>
      <p:pic>
        <p:nvPicPr>
          <p:cNvPr id="9" name="Picture 8" descr="01"/>
          <p:cNvPicPr>
            <a:picLocks noChangeAspect="true"/>
          </p:cNvPicPr>
          <p:nvPr/>
        </p:nvPicPr>
        <p:blipFill>
          <a:blip r:embed="rId1"/>
          <a:srcRect l="34746" t="52639" r="33969" b="2708"/>
          <a:stretch>
            <a:fillRect/>
          </a:stretch>
        </p:blipFill>
        <p:spPr>
          <a:xfrm>
            <a:off x="3783330" y="3535680"/>
            <a:ext cx="1716405" cy="1633220"/>
          </a:xfrm>
          <a:prstGeom prst="rect">
            <a:avLst/>
          </a:prstGeom>
        </p:spPr>
      </p:pic>
      <p:pic>
        <p:nvPicPr>
          <p:cNvPr id="10" name="Picture 9" descr="01"/>
          <p:cNvPicPr>
            <a:picLocks noChangeAspect="true"/>
          </p:cNvPicPr>
          <p:nvPr/>
        </p:nvPicPr>
        <p:blipFill>
          <a:blip r:embed="rId1"/>
          <a:srcRect l="68149" t="52483" r="566" b="2864"/>
          <a:stretch>
            <a:fillRect/>
          </a:stretch>
        </p:blipFill>
        <p:spPr>
          <a:xfrm>
            <a:off x="3783330" y="5168900"/>
            <a:ext cx="1716405" cy="163322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4391025" y="-33020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0.1</a:t>
            </a:r>
            <a:endParaRPr lang="en-US" altLang="en-US"/>
          </a:p>
        </p:txBody>
      </p:sp>
      <p:pic>
        <p:nvPicPr>
          <p:cNvPr id="12" name="Picture 11" descr="04"/>
          <p:cNvPicPr>
            <a:picLocks noChangeAspect="true"/>
          </p:cNvPicPr>
          <p:nvPr/>
        </p:nvPicPr>
        <p:blipFill>
          <a:blip r:embed="rId2"/>
          <a:srcRect l="34248" t="2517" r="33866" b="52500"/>
          <a:stretch>
            <a:fillRect/>
          </a:stretch>
        </p:blipFill>
        <p:spPr>
          <a:xfrm>
            <a:off x="5499735" y="269240"/>
            <a:ext cx="1749425" cy="1645285"/>
          </a:xfrm>
          <a:prstGeom prst="rect">
            <a:avLst/>
          </a:prstGeom>
        </p:spPr>
      </p:pic>
      <p:pic>
        <p:nvPicPr>
          <p:cNvPr id="13" name="Picture 12" descr="04"/>
          <p:cNvPicPr>
            <a:picLocks noChangeAspect="true"/>
          </p:cNvPicPr>
          <p:nvPr/>
        </p:nvPicPr>
        <p:blipFill>
          <a:blip r:embed="rId2"/>
          <a:srcRect l="67627" t="3073" r="487" b="51944"/>
          <a:stretch>
            <a:fillRect/>
          </a:stretch>
        </p:blipFill>
        <p:spPr>
          <a:xfrm>
            <a:off x="5499735" y="1902460"/>
            <a:ext cx="1749425" cy="1645285"/>
          </a:xfrm>
          <a:prstGeom prst="rect">
            <a:avLst/>
          </a:prstGeom>
        </p:spPr>
      </p:pic>
      <p:pic>
        <p:nvPicPr>
          <p:cNvPr id="14" name="Picture 13" descr="04"/>
          <p:cNvPicPr>
            <a:picLocks noChangeAspect="true"/>
          </p:cNvPicPr>
          <p:nvPr/>
        </p:nvPicPr>
        <p:blipFill>
          <a:blip r:embed="rId2"/>
          <a:srcRect l="34445" t="53177" r="33669" b="1840"/>
          <a:stretch>
            <a:fillRect/>
          </a:stretch>
        </p:blipFill>
        <p:spPr>
          <a:xfrm>
            <a:off x="5499735" y="3523615"/>
            <a:ext cx="1749425" cy="1645285"/>
          </a:xfrm>
          <a:prstGeom prst="rect">
            <a:avLst/>
          </a:prstGeom>
        </p:spPr>
      </p:pic>
      <p:pic>
        <p:nvPicPr>
          <p:cNvPr id="15" name="Picture 14" descr="04"/>
          <p:cNvPicPr>
            <a:picLocks noChangeAspect="true"/>
          </p:cNvPicPr>
          <p:nvPr/>
        </p:nvPicPr>
        <p:blipFill>
          <a:blip r:embed="rId2"/>
          <a:srcRect l="67662" t="52899" r="452" b="2118"/>
          <a:stretch>
            <a:fillRect/>
          </a:stretch>
        </p:blipFill>
        <p:spPr>
          <a:xfrm>
            <a:off x="5499735" y="5168900"/>
            <a:ext cx="1749425" cy="1645285"/>
          </a:xfrm>
          <a:prstGeom prst="rect">
            <a:avLst/>
          </a:prstGeom>
        </p:spPr>
      </p:pic>
      <p:sp>
        <p:nvSpPr>
          <p:cNvPr id="17" name="Text Box 16"/>
          <p:cNvSpPr txBox="true"/>
          <p:nvPr/>
        </p:nvSpPr>
        <p:spPr>
          <a:xfrm>
            <a:off x="6219190" y="-330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</a:t>
            </a:r>
            <a:endParaRPr lang="en-US" altLang="en-US"/>
          </a:p>
        </p:txBody>
      </p:sp>
      <p:pic>
        <p:nvPicPr>
          <p:cNvPr id="18" name="Picture 17" descr="06"/>
          <p:cNvPicPr>
            <a:picLocks noChangeAspect="true"/>
          </p:cNvPicPr>
          <p:nvPr/>
        </p:nvPicPr>
        <p:blipFill>
          <a:blip r:embed="rId3"/>
          <a:srcRect l="34630" t="3368" r="34248" b="52778"/>
          <a:stretch>
            <a:fillRect/>
          </a:stretch>
        </p:blipFill>
        <p:spPr>
          <a:xfrm>
            <a:off x="7249160" y="283845"/>
            <a:ext cx="1707515" cy="1604010"/>
          </a:xfrm>
          <a:prstGeom prst="rect">
            <a:avLst/>
          </a:prstGeom>
        </p:spPr>
      </p:pic>
      <p:pic>
        <p:nvPicPr>
          <p:cNvPr id="19" name="Picture 18" descr="06"/>
          <p:cNvPicPr>
            <a:picLocks noChangeAspect="true"/>
          </p:cNvPicPr>
          <p:nvPr/>
        </p:nvPicPr>
        <p:blipFill>
          <a:blip r:embed="rId3"/>
          <a:srcRect l="67662" t="3368" r="1216" b="52778"/>
          <a:stretch>
            <a:fillRect/>
          </a:stretch>
        </p:blipFill>
        <p:spPr>
          <a:xfrm>
            <a:off x="7249160" y="1922780"/>
            <a:ext cx="1707515" cy="1604010"/>
          </a:xfrm>
          <a:prstGeom prst="rect">
            <a:avLst/>
          </a:prstGeom>
        </p:spPr>
      </p:pic>
      <p:pic>
        <p:nvPicPr>
          <p:cNvPr id="20" name="Picture 19" descr="06"/>
          <p:cNvPicPr>
            <a:picLocks noChangeAspect="true"/>
          </p:cNvPicPr>
          <p:nvPr/>
        </p:nvPicPr>
        <p:blipFill>
          <a:blip r:embed="rId3"/>
          <a:srcRect l="35012" t="53455" r="33866" b="2691"/>
          <a:stretch>
            <a:fillRect/>
          </a:stretch>
        </p:blipFill>
        <p:spPr>
          <a:xfrm>
            <a:off x="7249160" y="3550285"/>
            <a:ext cx="1707515" cy="1604010"/>
          </a:xfrm>
          <a:prstGeom prst="rect">
            <a:avLst/>
          </a:prstGeom>
        </p:spPr>
      </p:pic>
      <p:pic>
        <p:nvPicPr>
          <p:cNvPr id="21" name="Picture 20" descr="06"/>
          <p:cNvPicPr>
            <a:picLocks noChangeAspect="true"/>
          </p:cNvPicPr>
          <p:nvPr/>
        </p:nvPicPr>
        <p:blipFill>
          <a:blip r:embed="rId3"/>
          <a:srcRect l="68032" t="52639" r="846" b="3507"/>
          <a:stretch>
            <a:fillRect/>
          </a:stretch>
        </p:blipFill>
        <p:spPr>
          <a:xfrm>
            <a:off x="7249160" y="5168900"/>
            <a:ext cx="1707515" cy="1604010"/>
          </a:xfrm>
          <a:prstGeom prst="rect">
            <a:avLst/>
          </a:prstGeom>
        </p:spPr>
      </p:pic>
      <p:sp>
        <p:nvSpPr>
          <p:cNvPr id="22" name="Text Box 21"/>
          <p:cNvSpPr txBox="true"/>
          <p:nvPr/>
        </p:nvSpPr>
        <p:spPr>
          <a:xfrm>
            <a:off x="7947660" y="-330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</a:t>
            </a:r>
            <a:endParaRPr lang="en-US"/>
          </a:p>
        </p:txBody>
      </p:sp>
      <p:pic>
        <p:nvPicPr>
          <p:cNvPr id="23" name="Picture 22" descr="07"/>
          <p:cNvPicPr>
            <a:picLocks noChangeAspect="true"/>
          </p:cNvPicPr>
          <p:nvPr/>
        </p:nvPicPr>
        <p:blipFill>
          <a:blip r:embed="rId4"/>
          <a:srcRect l="34433" t="2813" r="34063" b="53073"/>
          <a:stretch>
            <a:fillRect/>
          </a:stretch>
        </p:blipFill>
        <p:spPr>
          <a:xfrm>
            <a:off x="8956675" y="269240"/>
            <a:ext cx="1728470" cy="1613535"/>
          </a:xfrm>
          <a:prstGeom prst="rect">
            <a:avLst/>
          </a:prstGeom>
        </p:spPr>
      </p:pic>
      <p:pic>
        <p:nvPicPr>
          <p:cNvPr id="24" name="Picture 23" descr="07"/>
          <p:cNvPicPr>
            <a:picLocks noChangeAspect="true"/>
          </p:cNvPicPr>
          <p:nvPr/>
        </p:nvPicPr>
        <p:blipFill>
          <a:blip r:embed="rId4"/>
          <a:srcRect l="68414" t="3091" r="82" b="52795"/>
          <a:stretch>
            <a:fillRect/>
          </a:stretch>
        </p:blipFill>
        <p:spPr>
          <a:xfrm>
            <a:off x="8956675" y="1902460"/>
            <a:ext cx="1728470" cy="1613535"/>
          </a:xfrm>
          <a:prstGeom prst="rect">
            <a:avLst/>
          </a:prstGeom>
        </p:spPr>
      </p:pic>
      <p:pic>
        <p:nvPicPr>
          <p:cNvPr id="25" name="Picture 24" descr="07"/>
          <p:cNvPicPr>
            <a:picLocks noChangeAspect="true"/>
          </p:cNvPicPr>
          <p:nvPr/>
        </p:nvPicPr>
        <p:blipFill>
          <a:blip r:embed="rId4"/>
          <a:srcRect l="34630" t="53194" r="33866" b="2692"/>
          <a:stretch>
            <a:fillRect/>
          </a:stretch>
        </p:blipFill>
        <p:spPr>
          <a:xfrm>
            <a:off x="8956675" y="3515995"/>
            <a:ext cx="1728470" cy="1613535"/>
          </a:xfrm>
          <a:prstGeom prst="rect">
            <a:avLst/>
          </a:prstGeom>
        </p:spPr>
      </p:pic>
      <p:pic>
        <p:nvPicPr>
          <p:cNvPr id="26" name="Picture 25" descr="07"/>
          <p:cNvPicPr>
            <a:picLocks noChangeAspect="true"/>
          </p:cNvPicPr>
          <p:nvPr/>
        </p:nvPicPr>
        <p:blipFill>
          <a:blip r:embed="rId4"/>
          <a:srcRect l="68194" t="52066" r="302" b="3820"/>
          <a:stretch>
            <a:fillRect/>
          </a:stretch>
        </p:blipFill>
        <p:spPr>
          <a:xfrm>
            <a:off x="8956675" y="5168900"/>
            <a:ext cx="1728470" cy="1613535"/>
          </a:xfrm>
          <a:prstGeom prst="rect">
            <a:avLst/>
          </a:prstGeom>
        </p:spPr>
      </p:pic>
      <p:sp>
        <p:nvSpPr>
          <p:cNvPr id="27" name="Text Box 26"/>
          <p:cNvSpPr txBox="true"/>
          <p:nvPr/>
        </p:nvSpPr>
        <p:spPr>
          <a:xfrm>
            <a:off x="9665970" y="-3302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10</a:t>
            </a:r>
            <a:endParaRPr lang="en-US" altLang="en-US"/>
          </a:p>
        </p:txBody>
      </p:sp>
      <p:sp>
        <p:nvSpPr>
          <p:cNvPr id="28" name="Text Box 27"/>
          <p:cNvSpPr txBox="true"/>
          <p:nvPr/>
        </p:nvSpPr>
        <p:spPr>
          <a:xfrm>
            <a:off x="2640965" y="907415"/>
            <a:ext cx="99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Raw</a:t>
            </a:r>
            <a:endParaRPr lang="en-US" altLang="en-US"/>
          </a:p>
        </p:txBody>
      </p:sp>
      <p:sp>
        <p:nvSpPr>
          <p:cNvPr id="29" name="Text Box 28"/>
          <p:cNvSpPr txBox="true"/>
          <p:nvPr/>
        </p:nvSpPr>
        <p:spPr>
          <a:xfrm>
            <a:off x="2569845" y="252476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Harmony</a:t>
            </a:r>
            <a:endParaRPr lang="en-US" altLang="en-US"/>
          </a:p>
        </p:txBody>
      </p:sp>
      <p:sp>
        <p:nvSpPr>
          <p:cNvPr id="30" name="Text Box 29"/>
          <p:cNvSpPr txBox="true"/>
          <p:nvPr/>
        </p:nvSpPr>
        <p:spPr>
          <a:xfrm>
            <a:off x="2569210" y="413893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Liger</a:t>
            </a:r>
            <a:endParaRPr lang="en-US" altLang="en-US"/>
          </a:p>
        </p:txBody>
      </p:sp>
      <p:sp>
        <p:nvSpPr>
          <p:cNvPr id="31" name="Text Box 30"/>
          <p:cNvSpPr txBox="true"/>
          <p:nvPr/>
        </p:nvSpPr>
        <p:spPr>
          <a:xfrm>
            <a:off x="2569845" y="578675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Seurat</a:t>
            </a:r>
            <a:endParaRPr lang="en-US" altLang="en-US"/>
          </a:p>
        </p:txBody>
      </p:sp>
      <p:pic>
        <p:nvPicPr>
          <p:cNvPr id="32" name="Picture 31" descr="01"/>
          <p:cNvPicPr>
            <a:picLocks noChangeAspect="true"/>
          </p:cNvPicPr>
          <p:nvPr/>
        </p:nvPicPr>
        <p:blipFill>
          <a:blip r:embed="rId1"/>
          <a:srcRect l="16400" t="73178" r="75440" b="17725"/>
          <a:stretch>
            <a:fillRect/>
          </a:stretch>
        </p:blipFill>
        <p:spPr>
          <a:xfrm>
            <a:off x="1040765" y="1342390"/>
            <a:ext cx="1091565" cy="81153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692785" y="2740025"/>
            <a:ext cx="520700" cy="49911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92785" y="2780665"/>
            <a:ext cx="520700" cy="4991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421765" y="2740025"/>
            <a:ext cx="346710" cy="3327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21765" y="2780665"/>
            <a:ext cx="346710" cy="3327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true"/>
          <p:nvPr/>
        </p:nvSpPr>
        <p:spPr>
          <a:xfrm>
            <a:off x="781050" y="2156460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/>
              <a:t>Truth</a:t>
            </a:r>
            <a:endParaRPr lang="en-US" altLang="en-US" b="1"/>
          </a:p>
        </p:txBody>
      </p:sp>
      <p:sp>
        <p:nvSpPr>
          <p:cNvPr id="39" name="Text Box 38"/>
          <p:cNvSpPr txBox="true"/>
          <p:nvPr/>
        </p:nvSpPr>
        <p:spPr>
          <a:xfrm>
            <a:off x="894080" y="339217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UMAP1</a:t>
            </a:r>
            <a:endParaRPr lang="en-US" altLang="en-US" sz="1200"/>
          </a:p>
        </p:txBody>
      </p:sp>
      <p:sp>
        <p:nvSpPr>
          <p:cNvPr id="40" name="Text Box 39"/>
          <p:cNvSpPr txBox="true"/>
          <p:nvPr/>
        </p:nvSpPr>
        <p:spPr>
          <a:xfrm rot="16200000">
            <a:off x="60960" y="2820670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UMAP2</a:t>
            </a:r>
            <a:endParaRPr lang="en-US" altLang="en-US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4367</Words>
  <Application>WPS Presentation</Application>
  <PresentationFormat>宽屏</PresentationFormat>
  <Paragraphs>308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SimSun</vt:lpstr>
      <vt:lpstr>Wingdings</vt:lpstr>
      <vt:lpstr>Arial Black</vt:lpstr>
      <vt:lpstr>微软雅黑</vt:lpstr>
      <vt:lpstr>Arial Unicode MS</vt:lpstr>
      <vt:lpstr>SimSun</vt:lpstr>
      <vt:lpstr>Droid Sans Fallback</vt:lpstr>
      <vt:lpstr>Standard Symbols PS</vt:lpstr>
      <vt:lpstr>Times New Roman</vt:lpstr>
      <vt:lpstr>Abyssinica SIL</vt:lpstr>
      <vt:lpstr>Office Theme</vt:lpstr>
      <vt:lpstr>Batch correction methods for scRNAseq</vt:lpstr>
      <vt:lpstr>Rationale</vt:lpstr>
      <vt:lpstr>Selected algorithms</vt:lpstr>
      <vt:lpstr>Harmony</vt:lpstr>
      <vt:lpstr>Liger</vt:lpstr>
      <vt:lpstr>Seurat (v3)</vt:lpstr>
      <vt:lpstr>Simulation framework: splatter</vt:lpstr>
      <vt:lpstr>Questions adressed</vt:lpstr>
      <vt:lpstr>“Cell type” effect size</vt:lpstr>
      <vt:lpstr>Frequency of differentially-expressed genes</vt:lpstr>
      <vt:lpstr>Kang et al. dataset: PBMCs, two conditions</vt:lpstr>
      <vt:lpstr>Human pancreas - many cell types, 4 scRNAseq protocols</vt:lpstr>
      <vt:lpstr>Human pancreas - many cell types, 4 scRNAseq protocols</vt:lpstr>
      <vt:lpstr>Conclusions on DEG effect sizes and frequency</vt:lpstr>
      <vt:lpstr>Questions adressed</vt:lpstr>
      <vt:lpstr>Extra unrelated batch: negative control simulation</vt:lpstr>
      <vt:lpstr>Missing celltype in one batch: negative control experiment</vt:lpstr>
      <vt:lpstr>Roche dataset - PBMC, three patients, two conditions</vt:lpstr>
      <vt:lpstr>Human pancreas - removed cell types from specific datasets</vt:lpstr>
      <vt:lpstr>Conclusions on negative controls</vt:lpstr>
      <vt:lpstr>Questions adressed</vt:lpstr>
      <vt:lpstr>Number of batches</vt:lpstr>
      <vt:lpstr>Human cell atlas: PBMCs, many scRNAseq protocols</vt:lpstr>
      <vt:lpstr>Conclusions on the number of batches</vt:lpstr>
      <vt:lpstr>Trajectories</vt:lpstr>
      <vt:lpstr>Conclusions on trajectories</vt:lpstr>
      <vt:lpstr>PowerPoint 演示文稿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Etienne</dc:creator>
  <cp:lastModifiedBy>Etienne</cp:lastModifiedBy>
  <cp:revision>176</cp:revision>
  <dcterms:created xsi:type="dcterms:W3CDTF">2021-01-26T10:24:21Z</dcterms:created>
  <dcterms:modified xsi:type="dcterms:W3CDTF">2021-01-26T10:24:21Z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